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  <p:sldMasterId id="2147483674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92b28aad1f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92b28aad1f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92b28aad1f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292b28aad1f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92b28aad1f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292b28aad1f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92b28aad1f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7" name="Google Shape;187;g292b28aad1f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92b28aad1f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3" name="Google Shape;193;g292b28aad1f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92b28aad1f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92b28aad1f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92b28aad1f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5" name="Google Shape;205;g292b28aad1f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92b28aad1f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2" name="Google Shape;212;g292b28aad1f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92b28aad1f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9" name="Google Shape;219;g292b28aad1f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92b28aad1f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5" name="Google Shape;225;g292b28aad1f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92b28aad1f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1" name="Google Shape;231;g292b28aad1f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92b28aad1f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92b28aad1f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92b28aad1f_0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7" name="Google Shape;237;g292b28aad1f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92b28aad1f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4" name="Google Shape;244;g292b28aad1f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92b28aad1f_0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0" name="Google Shape;250;g292b28aad1f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92b28aad1f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92b28aad1f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92b28aad1f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92b28aad1f_0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92b28aad1f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92b28aad1f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92b28aad1f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92b28aad1f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92b28aad1f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92b28aad1f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92b28aad1f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92b28aad1f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92b28aad1f_0_2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g292b28aad1f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92b28aad1f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292b28aad1f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92b28aad1f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292b28aad1f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92b28aad1f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292b28aad1f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>
            <a:spLocks noGrp="1"/>
          </p:cNvSpPr>
          <p:nvPr>
            <p:ph type="title"/>
          </p:nvPr>
        </p:nvSpPr>
        <p:spPr>
          <a:xfrm>
            <a:off x="726141" y="236234"/>
            <a:ext cx="76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5"/>
          <p:cNvSpPr txBox="1">
            <a:spLocks noGrp="1"/>
          </p:cNvSpPr>
          <p:nvPr>
            <p:ph type="body" idx="1"/>
          </p:nvPr>
        </p:nvSpPr>
        <p:spPr>
          <a:xfrm>
            <a:off x="726141" y="1190065"/>
            <a:ext cx="76917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1470" algn="l" rtl="0">
              <a:spcBef>
                <a:spcPts val="2400"/>
              </a:spcBef>
              <a:spcAft>
                <a:spcPts val="0"/>
              </a:spcAft>
              <a:buClr>
                <a:srgbClr val="3F3F3F"/>
              </a:buClr>
              <a:buSzPts val="1620"/>
              <a:buChar char="●"/>
              <a:defRPr/>
            </a:lvl1pPr>
            <a:lvl2pPr marL="914400" lvl="1" indent="-331469" algn="l" rtl="0">
              <a:spcBef>
                <a:spcPts val="1200"/>
              </a:spcBef>
              <a:spcAft>
                <a:spcPts val="0"/>
              </a:spcAft>
              <a:buSzPts val="1620"/>
              <a:buChar char="○"/>
              <a:defRPr/>
            </a:lvl2pPr>
            <a:lvl3pPr marL="1371600" lvl="2" indent="-331469" algn="l" rtl="0"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620"/>
              <a:buChar char="■"/>
              <a:defRPr/>
            </a:lvl3pPr>
            <a:lvl4pPr marL="1828800" lvl="3" indent="-331469" algn="l" rtl="0">
              <a:spcBef>
                <a:spcPts val="1200"/>
              </a:spcBef>
              <a:spcAft>
                <a:spcPts val="0"/>
              </a:spcAft>
              <a:buSzPts val="1620"/>
              <a:buChar char="●"/>
              <a:defRPr/>
            </a:lvl4pPr>
            <a:lvl5pPr marL="2286000" lvl="4" indent="-331470" algn="l" rtl="0"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62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6"/>
          <p:cNvSpPr txBox="1">
            <a:spLocks noGrp="1"/>
          </p:cNvSpPr>
          <p:nvPr>
            <p:ph type="title"/>
          </p:nvPr>
        </p:nvSpPr>
        <p:spPr>
          <a:xfrm>
            <a:off x="726141" y="236234"/>
            <a:ext cx="76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6"/>
          <p:cNvSpPr txBox="1">
            <a:spLocks noGrp="1"/>
          </p:cNvSpPr>
          <p:nvPr>
            <p:ph type="body" idx="1"/>
          </p:nvPr>
        </p:nvSpPr>
        <p:spPr>
          <a:xfrm>
            <a:off x="723900" y="1190065"/>
            <a:ext cx="3776400" cy="3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5760" algn="l" rtl="0">
              <a:spcBef>
                <a:spcPts val="2400"/>
              </a:spcBef>
              <a:spcAft>
                <a:spcPts val="0"/>
              </a:spcAft>
              <a:buClr>
                <a:srgbClr val="3F3F3F"/>
              </a:buClr>
              <a:buSzPts val="2160"/>
              <a:buChar char="●"/>
              <a:defRPr sz="2400"/>
            </a:lvl1pPr>
            <a:lvl2pPr marL="914400" lvl="1" indent="-354330" algn="l" rtl="0">
              <a:spcBef>
                <a:spcPts val="1200"/>
              </a:spcBef>
              <a:spcAft>
                <a:spcPts val="0"/>
              </a:spcAft>
              <a:buSzPts val="1980"/>
              <a:buChar char="○"/>
              <a:defRPr sz="2200"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■"/>
              <a:defRPr sz="2000"/>
            </a:lvl3pPr>
            <a:lvl4pPr marL="1828800" lvl="3" indent="-331469" algn="l" rtl="0">
              <a:spcBef>
                <a:spcPts val="1200"/>
              </a:spcBef>
              <a:spcAft>
                <a:spcPts val="0"/>
              </a:spcAft>
              <a:buSzPts val="1620"/>
              <a:buChar char="●"/>
              <a:defRPr sz="1800"/>
            </a:lvl4pPr>
            <a:lvl5pPr marL="2286000" lvl="4" indent="-331470" algn="l" rtl="0"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620"/>
              <a:buChar char="○"/>
              <a:defRPr sz="1800"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4" name="Google Shape;104;p26"/>
          <p:cNvSpPr txBox="1">
            <a:spLocks noGrp="1"/>
          </p:cNvSpPr>
          <p:nvPr>
            <p:ph type="body" idx="2"/>
          </p:nvPr>
        </p:nvSpPr>
        <p:spPr>
          <a:xfrm>
            <a:off x="4648200" y="1190065"/>
            <a:ext cx="3776400" cy="3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5760" algn="l" rtl="0">
              <a:spcBef>
                <a:spcPts val="2400"/>
              </a:spcBef>
              <a:spcAft>
                <a:spcPts val="0"/>
              </a:spcAft>
              <a:buClr>
                <a:srgbClr val="3F3F3F"/>
              </a:buClr>
              <a:buSzPts val="2160"/>
              <a:buChar char="●"/>
              <a:defRPr sz="2400"/>
            </a:lvl1pPr>
            <a:lvl2pPr marL="914400" lvl="1" indent="-354330" algn="l" rtl="0">
              <a:spcBef>
                <a:spcPts val="1200"/>
              </a:spcBef>
              <a:spcAft>
                <a:spcPts val="0"/>
              </a:spcAft>
              <a:buSzPts val="1980"/>
              <a:buChar char="○"/>
              <a:defRPr sz="2200"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■"/>
              <a:defRPr sz="2000"/>
            </a:lvl3pPr>
            <a:lvl4pPr marL="1828800" lvl="3" indent="-331469" algn="l" rtl="0">
              <a:spcBef>
                <a:spcPts val="1200"/>
              </a:spcBef>
              <a:spcAft>
                <a:spcPts val="0"/>
              </a:spcAft>
              <a:buSzPts val="1620"/>
              <a:buChar char="●"/>
              <a:defRPr sz="1800"/>
            </a:lvl4pPr>
            <a:lvl5pPr marL="2286000" lvl="4" indent="-331470" algn="l" rtl="0"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620"/>
              <a:buChar char="○"/>
              <a:defRPr sz="1800"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5" name="Google Shape;105;p2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, Top and Bottom">
  <p:cSld name="2 Content, Top and Bottom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 txBox="1">
            <a:spLocks noGrp="1"/>
          </p:cNvSpPr>
          <p:nvPr>
            <p:ph type="title"/>
          </p:nvPr>
        </p:nvSpPr>
        <p:spPr>
          <a:xfrm>
            <a:off x="726141" y="236234"/>
            <a:ext cx="76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body" idx="1"/>
          </p:nvPr>
        </p:nvSpPr>
        <p:spPr>
          <a:xfrm>
            <a:off x="723900" y="1190065"/>
            <a:ext cx="7707300" cy="16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5760" algn="l" rtl="0">
              <a:spcBef>
                <a:spcPts val="2400"/>
              </a:spcBef>
              <a:spcAft>
                <a:spcPts val="0"/>
              </a:spcAft>
              <a:buClr>
                <a:srgbClr val="3F3F3F"/>
              </a:buClr>
              <a:buSzPts val="2160"/>
              <a:buChar char="●"/>
              <a:defRPr sz="2400"/>
            </a:lvl1pPr>
            <a:lvl2pPr marL="914400" lvl="1" indent="-354330" algn="l" rtl="0">
              <a:spcBef>
                <a:spcPts val="1200"/>
              </a:spcBef>
              <a:spcAft>
                <a:spcPts val="0"/>
              </a:spcAft>
              <a:buSzPts val="1980"/>
              <a:buChar char="○"/>
              <a:defRPr sz="2200"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■"/>
              <a:defRPr sz="2000"/>
            </a:lvl3pPr>
            <a:lvl4pPr marL="1828800" lvl="3" indent="-331469" algn="l" rtl="0">
              <a:spcBef>
                <a:spcPts val="1200"/>
              </a:spcBef>
              <a:spcAft>
                <a:spcPts val="0"/>
              </a:spcAft>
              <a:buSzPts val="1620"/>
              <a:buChar char="●"/>
              <a:defRPr sz="1800"/>
            </a:lvl4pPr>
            <a:lvl5pPr marL="2286000" lvl="4" indent="-331470" algn="l" rtl="0"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620"/>
              <a:buChar char="○"/>
              <a:defRPr sz="1800"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11" name="Google Shape;111;p2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" name="Google Shape;114;p27"/>
          <p:cNvSpPr txBox="1">
            <a:spLocks noGrp="1"/>
          </p:cNvSpPr>
          <p:nvPr>
            <p:ph type="body" idx="2"/>
          </p:nvPr>
        </p:nvSpPr>
        <p:spPr>
          <a:xfrm>
            <a:off x="723900" y="2935628"/>
            <a:ext cx="7707300" cy="16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5760" algn="l" rtl="0">
              <a:spcBef>
                <a:spcPts val="2400"/>
              </a:spcBef>
              <a:spcAft>
                <a:spcPts val="0"/>
              </a:spcAft>
              <a:buClr>
                <a:srgbClr val="3F3F3F"/>
              </a:buClr>
              <a:buSzPts val="2160"/>
              <a:buChar char="●"/>
              <a:defRPr sz="2400"/>
            </a:lvl1pPr>
            <a:lvl2pPr marL="914400" lvl="1" indent="-354330" algn="l" rtl="0">
              <a:spcBef>
                <a:spcPts val="1200"/>
              </a:spcBef>
              <a:spcAft>
                <a:spcPts val="0"/>
              </a:spcAft>
              <a:buSzPts val="1980"/>
              <a:buChar char="○"/>
              <a:defRPr sz="2200"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■"/>
              <a:defRPr sz="2000"/>
            </a:lvl3pPr>
            <a:lvl4pPr marL="1828800" lvl="3" indent="-331469" algn="l" rtl="0">
              <a:spcBef>
                <a:spcPts val="1200"/>
              </a:spcBef>
              <a:spcAft>
                <a:spcPts val="0"/>
              </a:spcAft>
              <a:buSzPts val="1620"/>
              <a:buChar char="●"/>
              <a:defRPr sz="1800"/>
            </a:lvl4pPr>
            <a:lvl5pPr marL="2286000" lvl="4" indent="-331470" algn="l" rtl="0"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620"/>
              <a:buChar char="○"/>
              <a:defRPr sz="1800"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Verdana"/>
                <a:ea typeface="Verdana"/>
                <a:cs typeface="Verdana"/>
                <a:sym typeface="Verdana"/>
              </a:rPr>
              <a:t>Cook County Higher Education Community Education Lecture Series</a:t>
            </a:r>
            <a:endParaRPr/>
          </a:p>
        </p:txBody>
      </p:sp>
      <p:sp>
        <p:nvSpPr>
          <p:cNvPr id="120" name="Google Shape;120;p2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CACACA"/>
                </a:solidFill>
                <a:latin typeface="Verdana"/>
                <a:ea typeface="Verdana"/>
                <a:cs typeface="Verdana"/>
                <a:sym typeface="Verdana"/>
              </a:rPr>
              <a:t>Lecture 2</a:t>
            </a:r>
            <a:endParaRPr sz="2100">
              <a:solidFill>
                <a:srgbClr val="CACAC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CACACA"/>
                </a:solidFill>
                <a:latin typeface="Verdana"/>
                <a:ea typeface="Verdana"/>
                <a:cs typeface="Verdana"/>
                <a:sym typeface="Verdana"/>
              </a:rPr>
              <a:t>October 25,2023</a:t>
            </a:r>
            <a:endParaRPr sz="2100">
              <a:solidFill>
                <a:srgbClr val="CACAC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7"/>
          <p:cNvSpPr txBox="1">
            <a:spLocks noGrp="1"/>
          </p:cNvSpPr>
          <p:nvPr>
            <p:ph type="title"/>
          </p:nvPr>
        </p:nvSpPr>
        <p:spPr>
          <a:xfrm>
            <a:off x="726141" y="236234"/>
            <a:ext cx="76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Lustria"/>
              <a:buNone/>
            </a:pPr>
            <a:r>
              <a:rPr lang="en"/>
              <a:t>Mankato Prison Camp</a:t>
            </a:r>
            <a:endParaRPr/>
          </a:p>
        </p:txBody>
      </p:sp>
      <p:pic>
        <p:nvPicPr>
          <p:cNvPr id="177" name="Google Shape;177;p37" descr="36dakota-star-tribune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2050" y="1378250"/>
            <a:ext cx="4230300" cy="271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7" descr="refugees2.pn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791800" y="1378225"/>
            <a:ext cx="4157100" cy="271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8"/>
          <p:cNvSpPr txBox="1">
            <a:spLocks noGrp="1"/>
          </p:cNvSpPr>
          <p:nvPr>
            <p:ph type="title"/>
          </p:nvPr>
        </p:nvSpPr>
        <p:spPr>
          <a:xfrm>
            <a:off x="726141" y="236234"/>
            <a:ext cx="76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Lustria"/>
              <a:buNone/>
            </a:pPr>
            <a:r>
              <a:rPr lang="en"/>
              <a:t>Bounty Paid for Little Crow</a:t>
            </a:r>
            <a:endParaRPr/>
          </a:p>
        </p:txBody>
      </p:sp>
      <p:pic>
        <p:nvPicPr>
          <p:cNvPr id="184" name="Google Shape;184;p38" descr="554413a472272b1760a839a63dc81961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25500" y="1164975"/>
            <a:ext cx="7692900" cy="349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9"/>
          <p:cNvSpPr txBox="1">
            <a:spLocks noGrp="1"/>
          </p:cNvSpPr>
          <p:nvPr>
            <p:ph type="title"/>
          </p:nvPr>
        </p:nvSpPr>
        <p:spPr>
          <a:xfrm>
            <a:off x="726141" y="177176"/>
            <a:ext cx="76917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Lustria"/>
              <a:buNone/>
            </a:pPr>
            <a:r>
              <a:rPr lang="en"/>
              <a:t>Western Wars</a:t>
            </a:r>
            <a:endParaRPr/>
          </a:p>
        </p:txBody>
      </p:sp>
      <p:pic>
        <p:nvPicPr>
          <p:cNvPr id="190" name="Google Shape;190;p39" descr="MapIndianWars1865-1900-1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1028700"/>
            <a:ext cx="6019800" cy="410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0"/>
          <p:cNvSpPr txBox="1">
            <a:spLocks noGrp="1"/>
          </p:cNvSpPr>
          <p:nvPr>
            <p:ph type="title"/>
          </p:nvPr>
        </p:nvSpPr>
        <p:spPr>
          <a:xfrm>
            <a:off x="726141" y="177176"/>
            <a:ext cx="76917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Lustria"/>
              <a:buNone/>
            </a:pPr>
            <a:r>
              <a:rPr lang="en"/>
              <a:t>Nez Perce Route</a:t>
            </a:r>
            <a:endParaRPr/>
          </a:p>
        </p:txBody>
      </p:sp>
      <p:pic>
        <p:nvPicPr>
          <p:cNvPr id="196" name="Google Shape;196;p40" descr="800px-Flight_of_the_Nez_Perce-1877-map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1220629"/>
            <a:ext cx="7275000" cy="357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1"/>
          <p:cNvSpPr txBox="1">
            <a:spLocks noGrp="1"/>
          </p:cNvSpPr>
          <p:nvPr>
            <p:ph type="title"/>
          </p:nvPr>
        </p:nvSpPr>
        <p:spPr>
          <a:xfrm>
            <a:off x="726141" y="236234"/>
            <a:ext cx="76917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20"/>
              <a:t>UNITED NATIONS DEFINITION OF GENOCIDE:</a:t>
            </a:r>
            <a:endParaRPr/>
          </a:p>
        </p:txBody>
      </p:sp>
      <p:sp>
        <p:nvSpPr>
          <p:cNvPr id="202" name="Google Shape;202;p41"/>
          <p:cNvSpPr txBox="1">
            <a:spLocks noGrp="1"/>
          </p:cNvSpPr>
          <p:nvPr>
            <p:ph type="body" idx="1"/>
          </p:nvPr>
        </p:nvSpPr>
        <p:spPr>
          <a:xfrm>
            <a:off x="726141" y="1190065"/>
            <a:ext cx="7691700" cy="34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The current definition of Genocide is set out in Article II of the Genocide Convention: Genocide means any of the following acts committed with intent to destroy, in whole or in part, a national, ethnical, racial or religious group, as such:</a:t>
            </a:r>
            <a:endParaRPr sz="2100">
              <a:solidFill>
                <a:schemeClr val="dk1"/>
              </a:solidFill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4"/>
                </a:solidFill>
              </a:rPr>
              <a:t>(a) </a:t>
            </a:r>
            <a:r>
              <a:rPr lang="en" sz="2100" b="1">
                <a:solidFill>
                  <a:schemeClr val="accent4"/>
                </a:solidFill>
              </a:rPr>
              <a:t>Killing members of the group;</a:t>
            </a:r>
            <a:endParaRPr sz="2100" b="1">
              <a:solidFill>
                <a:schemeClr val="accent4"/>
              </a:solidFill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4"/>
                </a:solidFill>
              </a:rPr>
              <a:t>(b) Causing serious bodily or mental harm to members of the group;</a:t>
            </a:r>
            <a:endParaRPr sz="2100">
              <a:solidFill>
                <a:schemeClr val="accent4"/>
              </a:solidFill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4"/>
                </a:solidFill>
              </a:rPr>
              <a:t>(c) Deliberately inflicting on the group conditions of life calculated</a:t>
            </a:r>
            <a:endParaRPr sz="2100">
              <a:solidFill>
                <a:schemeClr val="accent4"/>
              </a:solidFill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4"/>
                </a:solidFill>
              </a:rPr>
              <a:t>to bring about its physical destruction in whole or in part;</a:t>
            </a:r>
            <a:endParaRPr sz="2100">
              <a:solidFill>
                <a:schemeClr val="accent4"/>
              </a:solidFill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(d) Imposing measures intended to prevent births within the group;</a:t>
            </a:r>
            <a:endParaRPr sz="2100">
              <a:solidFill>
                <a:schemeClr val="dk1"/>
              </a:solidFill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(e) Forcibly transferring children of the group to another group.</a:t>
            </a:r>
            <a:endParaRPr sz="2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24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2"/>
          <p:cNvSpPr txBox="1">
            <a:spLocks noGrp="1"/>
          </p:cNvSpPr>
          <p:nvPr>
            <p:ph type="title"/>
          </p:nvPr>
        </p:nvSpPr>
        <p:spPr>
          <a:xfrm>
            <a:off x="726141" y="177176"/>
            <a:ext cx="76917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Lustria"/>
              <a:buNone/>
            </a:pPr>
            <a:r>
              <a:rPr lang="en"/>
              <a:t>Boarding Schools</a:t>
            </a:r>
            <a:endParaRPr/>
          </a:p>
        </p:txBody>
      </p:sp>
      <p:pic>
        <p:nvPicPr>
          <p:cNvPr id="208" name="Google Shape;20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950" y="820375"/>
            <a:ext cx="8458776" cy="4174226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42"/>
          <p:cNvSpPr txBox="1"/>
          <p:nvPr/>
        </p:nvSpPr>
        <p:spPr>
          <a:xfrm>
            <a:off x="561657" y="1407164"/>
            <a:ext cx="2412600" cy="17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3"/>
          <p:cNvSpPr txBox="1">
            <a:spLocks noGrp="1"/>
          </p:cNvSpPr>
          <p:nvPr>
            <p:ph type="title"/>
          </p:nvPr>
        </p:nvSpPr>
        <p:spPr>
          <a:xfrm>
            <a:off x="726141" y="177176"/>
            <a:ext cx="76917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Lustria"/>
              <a:buNone/>
            </a:pPr>
            <a:r>
              <a:rPr lang="en"/>
              <a:t>Richard Pratt</a:t>
            </a:r>
            <a:endParaRPr/>
          </a:p>
        </p:txBody>
      </p:sp>
      <p:pic>
        <p:nvPicPr>
          <p:cNvPr id="215" name="Google Shape;215;p43" descr="Lieut_Richard_Henry_Pratt,_Founder_and_Superintendent_of_Carlisle_Indian_School,_in_Military_Uniform_and_With_Sword_1879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69700" y="820375"/>
            <a:ext cx="2717100" cy="371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43"/>
          <p:cNvSpPr txBox="1">
            <a:spLocks noGrp="1"/>
          </p:cNvSpPr>
          <p:nvPr>
            <p:ph type="body" idx="2"/>
          </p:nvPr>
        </p:nvSpPr>
        <p:spPr>
          <a:xfrm>
            <a:off x="4648200" y="892549"/>
            <a:ext cx="3776400" cy="25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43662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90000"/>
              <a:buChar char="❖"/>
            </a:pPr>
            <a:r>
              <a:rPr lang="en"/>
              <a:t>December 6, 1840- March 15, 1924</a:t>
            </a:r>
            <a:endParaRPr/>
          </a:p>
          <a:p>
            <a:pPr marL="457200" lvl="0" indent="-436626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3F3F3F"/>
              </a:buClr>
              <a:buSzPct val="90000"/>
              <a:buChar char="❖"/>
            </a:pPr>
            <a:r>
              <a:rPr lang="en"/>
              <a:t>Fought for Union during Civil War later rejoined served with 10</a:t>
            </a:r>
            <a:r>
              <a:rPr lang="en" baseline="30000"/>
              <a:t>th</a:t>
            </a:r>
            <a:r>
              <a:rPr lang="en"/>
              <a:t> Cavalry famed “Buffalo Soldiers”</a:t>
            </a:r>
            <a:endParaRPr/>
          </a:p>
          <a:p>
            <a:pPr marL="457200" lvl="0" indent="-32004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3F3F3F"/>
              </a:buClr>
              <a:buSzPct val="90000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4"/>
          <p:cNvSpPr txBox="1">
            <a:spLocks noGrp="1"/>
          </p:cNvSpPr>
          <p:nvPr>
            <p:ph type="title"/>
          </p:nvPr>
        </p:nvSpPr>
        <p:spPr>
          <a:xfrm>
            <a:off x="726141" y="177176"/>
            <a:ext cx="76917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Lustria"/>
              <a:buNone/>
            </a:pPr>
            <a:r>
              <a:rPr lang="en"/>
              <a:t>Florida Education Experiment</a:t>
            </a:r>
            <a:endParaRPr/>
          </a:p>
        </p:txBody>
      </p:sp>
      <p:pic>
        <p:nvPicPr>
          <p:cNvPr id="222" name="Google Shape;222;p44" descr="CaptainRichardPrattwithPrisonersFtMarionStAugustineFL.1875L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32100" y="1043975"/>
            <a:ext cx="5167800" cy="378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5"/>
          <p:cNvSpPr txBox="1">
            <a:spLocks noGrp="1"/>
          </p:cNvSpPr>
          <p:nvPr>
            <p:ph type="title"/>
          </p:nvPr>
        </p:nvSpPr>
        <p:spPr>
          <a:xfrm>
            <a:off x="726141" y="177176"/>
            <a:ext cx="76917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Lustria"/>
              <a:buNone/>
            </a:pPr>
            <a:r>
              <a:rPr lang="en"/>
              <a:t>Assimilation through education</a:t>
            </a:r>
            <a:endParaRPr/>
          </a:p>
        </p:txBody>
      </p:sp>
      <p:pic>
        <p:nvPicPr>
          <p:cNvPr id="228" name="Google Shape;228;p45" descr="EmilyAdams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15675" y="946500"/>
            <a:ext cx="5129400" cy="39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6"/>
          <p:cNvSpPr txBox="1">
            <a:spLocks noGrp="1"/>
          </p:cNvSpPr>
          <p:nvPr>
            <p:ph type="title"/>
          </p:nvPr>
        </p:nvSpPr>
        <p:spPr>
          <a:xfrm>
            <a:off x="726141" y="177176"/>
            <a:ext cx="76917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Lustria"/>
              <a:buNone/>
            </a:pPr>
            <a:r>
              <a:rPr lang="en"/>
              <a:t>Carlisle Indian School</a:t>
            </a:r>
            <a:endParaRPr/>
          </a:p>
        </p:txBody>
      </p:sp>
      <p:pic>
        <p:nvPicPr>
          <p:cNvPr id="234" name="Google Shape;234;p46" descr="PrattPupilsinFrontofPratts'QuartersCarlisleIndianSchool1885L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97000" y="896075"/>
            <a:ext cx="6319200" cy="361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Miigwech </a:t>
            </a:r>
            <a:endParaRPr/>
          </a:p>
        </p:txBody>
      </p:sp>
      <p:pic>
        <p:nvPicPr>
          <p:cNvPr id="126" name="Google Shape;12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4050" y="1017725"/>
            <a:ext cx="5094630" cy="3820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7"/>
          <p:cNvSpPr txBox="1">
            <a:spLocks noGrp="1"/>
          </p:cNvSpPr>
          <p:nvPr>
            <p:ph type="title"/>
          </p:nvPr>
        </p:nvSpPr>
        <p:spPr>
          <a:xfrm>
            <a:off x="726141" y="177176"/>
            <a:ext cx="76917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Lustria"/>
              <a:buNone/>
            </a:pPr>
            <a:r>
              <a:rPr lang="en"/>
              <a:t>“Kill the Indian Save the Man”</a:t>
            </a:r>
            <a:endParaRPr/>
          </a:p>
        </p:txBody>
      </p:sp>
      <p:pic>
        <p:nvPicPr>
          <p:cNvPr id="240" name="Google Shape;240;p47" descr="CarlisleBeforeAfter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58125" y="1263901"/>
            <a:ext cx="4386000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7" descr="woxie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33400" y="1263901"/>
            <a:ext cx="4046100" cy="28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8"/>
          <p:cNvSpPr txBox="1">
            <a:spLocks noGrp="1"/>
          </p:cNvSpPr>
          <p:nvPr>
            <p:ph type="title"/>
          </p:nvPr>
        </p:nvSpPr>
        <p:spPr>
          <a:xfrm>
            <a:off x="726141" y="177176"/>
            <a:ext cx="76917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Lustria"/>
              <a:buNone/>
            </a:pPr>
            <a:r>
              <a:rPr lang="en"/>
              <a:t>Summer Work Program</a:t>
            </a:r>
            <a:endParaRPr/>
          </a:p>
        </p:txBody>
      </p:sp>
      <p:pic>
        <p:nvPicPr>
          <p:cNvPr id="247" name="Google Shape;247;p48" descr="8-1952-1705-Catholic-Nun-with-boys-in-garden-Fort-Yates-ND-Fiske-photo-optimized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46375" y="727225"/>
            <a:ext cx="6381600" cy="41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9"/>
          <p:cNvSpPr txBox="1">
            <a:spLocks noGrp="1"/>
          </p:cNvSpPr>
          <p:nvPr>
            <p:ph type="title"/>
          </p:nvPr>
        </p:nvSpPr>
        <p:spPr>
          <a:xfrm>
            <a:off x="726141" y="177176"/>
            <a:ext cx="76917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Lustria"/>
              <a:buNone/>
            </a:pPr>
            <a:r>
              <a:rPr lang="en"/>
              <a:t>Canadian Residential Schools</a:t>
            </a:r>
            <a:endParaRPr/>
          </a:p>
        </p:txBody>
      </p:sp>
      <p:pic>
        <p:nvPicPr>
          <p:cNvPr id="253" name="Google Shape;253;p49" descr="the-legacy-of-canada-s-residential-schools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68400" y="820375"/>
            <a:ext cx="7205700" cy="37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0"/>
          <p:cNvSpPr txBox="1">
            <a:spLocks noGrp="1"/>
          </p:cNvSpPr>
          <p:nvPr>
            <p:ph type="title"/>
          </p:nvPr>
        </p:nvSpPr>
        <p:spPr>
          <a:xfrm>
            <a:off x="726141" y="236234"/>
            <a:ext cx="76917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20"/>
              <a:t>UNITED NATIONS DEFINITION OF GENOCIDE:</a:t>
            </a:r>
            <a:endParaRPr/>
          </a:p>
        </p:txBody>
      </p:sp>
      <p:sp>
        <p:nvSpPr>
          <p:cNvPr id="259" name="Google Shape;259;p50"/>
          <p:cNvSpPr txBox="1">
            <a:spLocks noGrp="1"/>
          </p:cNvSpPr>
          <p:nvPr>
            <p:ph type="body" idx="1"/>
          </p:nvPr>
        </p:nvSpPr>
        <p:spPr>
          <a:xfrm>
            <a:off x="726141" y="1190065"/>
            <a:ext cx="7691700" cy="34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The current definition of Genocide is set out in Article II of the Genocide Convention: Genocide means any of the following acts committed with intent to destroy, in whole or in part, a national, ethnical, racial or religious group, as such:</a:t>
            </a:r>
            <a:endParaRPr sz="2100">
              <a:solidFill>
                <a:schemeClr val="dk1"/>
              </a:solidFill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4"/>
                </a:solidFill>
              </a:rPr>
              <a:t>(a) </a:t>
            </a:r>
            <a:r>
              <a:rPr lang="en" sz="2100" b="1">
                <a:solidFill>
                  <a:schemeClr val="accent4"/>
                </a:solidFill>
              </a:rPr>
              <a:t>Killing members of the group;</a:t>
            </a:r>
            <a:endParaRPr sz="2100" b="1">
              <a:solidFill>
                <a:schemeClr val="accent4"/>
              </a:solidFill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4"/>
                </a:solidFill>
              </a:rPr>
              <a:t>(b) Causing serious bodily or mental harm to members of the group;</a:t>
            </a:r>
            <a:endParaRPr sz="2100">
              <a:solidFill>
                <a:schemeClr val="accent4"/>
              </a:solidFill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4"/>
                </a:solidFill>
              </a:rPr>
              <a:t>(c) Deliberately inflicting on the group conditions of life calculated</a:t>
            </a:r>
            <a:endParaRPr sz="2100">
              <a:solidFill>
                <a:schemeClr val="accent4"/>
              </a:solidFill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4"/>
                </a:solidFill>
              </a:rPr>
              <a:t>to bring about its physical destruction in whole or in part;</a:t>
            </a:r>
            <a:endParaRPr sz="2100">
              <a:solidFill>
                <a:schemeClr val="accent4"/>
              </a:solidFill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(d) Imposing measures intended to prevent births within the group;</a:t>
            </a:r>
            <a:endParaRPr sz="2100">
              <a:solidFill>
                <a:schemeClr val="dk1"/>
              </a:solidFill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4"/>
                </a:solidFill>
              </a:rPr>
              <a:t>(e) Forcibly transferring children of the group to another group.</a:t>
            </a:r>
            <a:endParaRPr sz="270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24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1"/>
          <p:cNvSpPr txBox="1">
            <a:spLocks noGrp="1"/>
          </p:cNvSpPr>
          <p:nvPr>
            <p:ph type="title"/>
          </p:nvPr>
        </p:nvSpPr>
        <p:spPr>
          <a:xfrm>
            <a:off x="1673252" y="152239"/>
            <a:ext cx="5797500" cy="668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Suggested Readings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5" name="Google Shape;265;p51"/>
          <p:cNvSpPr txBox="1">
            <a:spLocks noGrp="1"/>
          </p:cNvSpPr>
          <p:nvPr>
            <p:ph type="body" idx="1"/>
          </p:nvPr>
        </p:nvSpPr>
        <p:spPr>
          <a:xfrm>
            <a:off x="264150" y="719550"/>
            <a:ext cx="8615700" cy="403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" sz="6700">
                <a:solidFill>
                  <a:schemeClr val="dk1"/>
                </a:solidFill>
              </a:rPr>
              <a:t>Erik M. Redix </a:t>
            </a:r>
            <a:r>
              <a:rPr lang="en" sz="6700" i="1">
                <a:solidFill>
                  <a:schemeClr val="dk1"/>
                </a:solidFill>
              </a:rPr>
              <a:t>The Murder of Joe White: Ojibwe Leadership and Colonialism in Wisconsin</a:t>
            </a:r>
            <a:r>
              <a:rPr lang="en" sz="6700">
                <a:solidFill>
                  <a:schemeClr val="dk1"/>
                </a:solidFill>
              </a:rPr>
              <a:t> (2014)</a:t>
            </a:r>
            <a:endParaRPr sz="67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" sz="6700">
                <a:solidFill>
                  <a:schemeClr val="dk1"/>
                </a:solidFill>
              </a:rPr>
              <a:t>Gwen Westerman and Bruce White. </a:t>
            </a:r>
            <a:r>
              <a:rPr lang="en" sz="6700" i="1">
                <a:solidFill>
                  <a:schemeClr val="dk1"/>
                </a:solidFill>
              </a:rPr>
              <a:t>Mni Sota Makoce: The Land of the Dakota</a:t>
            </a:r>
            <a:r>
              <a:rPr lang="en" sz="6700">
                <a:solidFill>
                  <a:schemeClr val="dk1"/>
                </a:solidFill>
              </a:rPr>
              <a:t> (2012).</a:t>
            </a:r>
            <a:endParaRPr sz="67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" sz="6700">
                <a:solidFill>
                  <a:schemeClr val="dk1"/>
                </a:solidFill>
              </a:rPr>
              <a:t>Waziyatawin. </a:t>
            </a:r>
            <a:r>
              <a:rPr lang="en" sz="6700" i="1">
                <a:solidFill>
                  <a:schemeClr val="dk1"/>
                </a:solidFill>
              </a:rPr>
              <a:t>What Does Justice Look Like?: The Struggle for Liberation in Dakota Homeland</a:t>
            </a:r>
            <a:r>
              <a:rPr lang="en" sz="6700">
                <a:solidFill>
                  <a:schemeClr val="dk1"/>
                </a:solidFill>
              </a:rPr>
              <a:t> (2008).</a:t>
            </a:r>
            <a:endParaRPr sz="67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" sz="6700">
                <a:solidFill>
                  <a:schemeClr val="dk1"/>
                </a:solidFill>
              </a:rPr>
              <a:t>Brenda J. Child </a:t>
            </a:r>
            <a:r>
              <a:rPr lang="en" sz="6700" i="1">
                <a:solidFill>
                  <a:schemeClr val="dk1"/>
                </a:solidFill>
              </a:rPr>
              <a:t>Boarding School Seasons: American Indian Families, 1900-1940</a:t>
            </a:r>
            <a:r>
              <a:rPr lang="en" sz="6700">
                <a:solidFill>
                  <a:schemeClr val="dk1"/>
                </a:solidFill>
              </a:rPr>
              <a:t> (2000).</a:t>
            </a:r>
            <a:endParaRPr sz="67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" sz="6700">
                <a:solidFill>
                  <a:schemeClr val="dk1"/>
                </a:solidFill>
              </a:rPr>
              <a:t>Jacqueline Fear-Segal and Susan D. Rose. </a:t>
            </a:r>
            <a:r>
              <a:rPr lang="en" sz="6700" i="1">
                <a:solidFill>
                  <a:schemeClr val="dk1"/>
                </a:solidFill>
              </a:rPr>
              <a:t>Carlisle Indian Industrial School: Indigenous Histories, Memories, &amp; Reclamations</a:t>
            </a:r>
            <a:r>
              <a:rPr lang="en" sz="6700">
                <a:solidFill>
                  <a:schemeClr val="dk1"/>
                </a:solidFill>
              </a:rPr>
              <a:t> (2016).</a:t>
            </a:r>
            <a:endParaRPr sz="6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24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00">
                <a:latin typeface="Verdana"/>
                <a:ea typeface="Verdana"/>
                <a:cs typeface="Verdana"/>
                <a:sym typeface="Verdana"/>
              </a:rPr>
              <a:t>Miigwech!</a:t>
            </a:r>
            <a:endParaRPr sz="3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1" name="Google Shape;271;p52"/>
          <p:cNvSpPr txBox="1">
            <a:spLocks noGrp="1"/>
          </p:cNvSpPr>
          <p:nvPr>
            <p:ph type="body" idx="1"/>
          </p:nvPr>
        </p:nvSpPr>
        <p:spPr>
          <a:xfrm>
            <a:off x="311700" y="15515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Contact Information</a:t>
            </a:r>
            <a:endParaRPr sz="25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Jacob Jurss</a:t>
            </a:r>
            <a:endParaRPr sz="25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Century College</a:t>
            </a:r>
            <a:endParaRPr sz="25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jacob.jurss@century.edu</a:t>
            </a:r>
            <a:endParaRPr sz="25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0"/>
          <p:cNvSpPr txBox="1">
            <a:spLocks noGrp="1"/>
          </p:cNvSpPr>
          <p:nvPr>
            <p:ph type="title"/>
          </p:nvPr>
        </p:nvSpPr>
        <p:spPr>
          <a:xfrm>
            <a:off x="3794100" y="118975"/>
            <a:ext cx="1614600" cy="6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/>
              <a:t>Recap</a:t>
            </a:r>
            <a:endParaRPr sz="2600" b="1"/>
          </a:p>
        </p:txBody>
      </p:sp>
      <p:sp>
        <p:nvSpPr>
          <p:cNvPr id="132" name="Google Shape;132;p30"/>
          <p:cNvSpPr txBox="1">
            <a:spLocks noGrp="1"/>
          </p:cNvSpPr>
          <p:nvPr>
            <p:ph type="body" idx="1"/>
          </p:nvPr>
        </p:nvSpPr>
        <p:spPr>
          <a:xfrm>
            <a:off x="355050" y="763975"/>
            <a:ext cx="8570700" cy="41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History as the blueprints of our society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Indigenous borderlands between Dakota and Anishinaabeg mimicking treaty relationship in “Women Who Married The Beaver”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Euro-American sought to break and change that relationship- based on Eurocentric ideas including “Doctrine of Discovery”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Supreme Court Chief Justice John Marshall further defined US-Indigenous nations relationship- Marshall Trilogy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Only Federal Government can purchase lands from Native Nations-based on “Doctrine of Discovery”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Domestic Dependent Nations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State law has no impact in “Indian Country” unless Congress allows it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645400" cy="6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/>
              <a:t>UNITED NATIONS DEFINITION OF GENOCIDE:</a:t>
            </a:r>
            <a:endParaRPr sz="3420"/>
          </a:p>
        </p:txBody>
      </p:sp>
      <p:sp>
        <p:nvSpPr>
          <p:cNvPr id="138" name="Google Shape;138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The current definition of Genocide is set out in Article II of the Genocide Convention: Genocide means any of the following acts committed with intent to destroy, in whole or in part, a national, ethnical, racial or religious group, as such:</a:t>
            </a:r>
            <a:endParaRPr sz="2100">
              <a:solidFill>
                <a:schemeClr val="dk1"/>
              </a:solidFill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(a) Killing members of the group;</a:t>
            </a:r>
            <a:endParaRPr sz="2100">
              <a:solidFill>
                <a:schemeClr val="dk1"/>
              </a:solidFill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(b) Causing serious bodily or mental harm to members of the group;</a:t>
            </a:r>
            <a:endParaRPr sz="2100">
              <a:solidFill>
                <a:schemeClr val="dk1"/>
              </a:solidFill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(c) Deliberately inflicting on the group conditions of life calculated</a:t>
            </a:r>
            <a:endParaRPr sz="2100">
              <a:solidFill>
                <a:schemeClr val="dk1"/>
              </a:solidFill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to bring about its physical destruction in whole or in part;</a:t>
            </a:r>
            <a:endParaRPr sz="2100">
              <a:solidFill>
                <a:schemeClr val="dk1"/>
              </a:solidFill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(d) Imposing measures intended to prevent births within the group;</a:t>
            </a:r>
            <a:endParaRPr sz="2100">
              <a:solidFill>
                <a:schemeClr val="dk1"/>
              </a:solidFill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(e) Forcibly transferring children of the group to another group.</a:t>
            </a:r>
            <a:endParaRPr sz="2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350700" cy="21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Royce Map: Treaty Cession Map</a:t>
            </a:r>
            <a:endParaRPr/>
          </a:p>
        </p:txBody>
      </p:sp>
      <p:pic>
        <p:nvPicPr>
          <p:cNvPr id="144" name="Google Shape;14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6650" y="103463"/>
            <a:ext cx="4221276" cy="493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title"/>
          </p:nvPr>
        </p:nvSpPr>
        <p:spPr>
          <a:xfrm>
            <a:off x="726150" y="314982"/>
            <a:ext cx="7998000" cy="1422900"/>
          </a:xfrm>
          <a:prstGeom prst="rect">
            <a:avLst/>
          </a:prstGeom>
          <a:solidFill>
            <a:schemeClr val="lt1"/>
          </a:solidFill>
          <a:ln w="31750" cap="sq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</a:pPr>
            <a:r>
              <a:rPr lang="en">
                <a:solidFill>
                  <a:schemeClr val="dk1"/>
                </a:solidFill>
              </a:rPr>
              <a:t>SAVANNA PORTAGE TRAIL </a:t>
            </a:r>
            <a:r>
              <a:rPr lang="en"/>
              <a:t>NEAR SANDY LAKE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50" name="Google Shape;150;p33" descr="A trail in the woods&#10;&#10;Description automatically generated with medium confidenc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24180" y="1907983"/>
            <a:ext cx="2979000" cy="297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3"/>
          <p:cNvSpPr txBox="1"/>
          <p:nvPr/>
        </p:nvSpPr>
        <p:spPr>
          <a:xfrm>
            <a:off x="4572000" y="2425450"/>
            <a:ext cx="3844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Sandy Lake Tragedy 1850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Estimates of 400 individuals died due to disease, starvation, and governmental inaction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4"/>
          <p:cNvSpPr txBox="1">
            <a:spLocks noGrp="1"/>
          </p:cNvSpPr>
          <p:nvPr>
            <p:ph type="title"/>
          </p:nvPr>
        </p:nvSpPr>
        <p:spPr>
          <a:xfrm>
            <a:off x="914400" y="236654"/>
            <a:ext cx="7313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Lustria"/>
              <a:buNone/>
            </a:pPr>
            <a:r>
              <a:rPr lang="en"/>
              <a:t>Dakota War of 1862</a:t>
            </a:r>
            <a:endParaRPr/>
          </a:p>
        </p:txBody>
      </p:sp>
      <p:pic>
        <p:nvPicPr>
          <p:cNvPr id="157" name="Google Shape;157;p34" descr="map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30975" y="945175"/>
            <a:ext cx="6482100" cy="367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>
            <a:spLocks noGrp="1"/>
          </p:cNvSpPr>
          <p:nvPr>
            <p:ph type="title"/>
          </p:nvPr>
        </p:nvSpPr>
        <p:spPr>
          <a:xfrm>
            <a:off x="726141" y="236234"/>
            <a:ext cx="76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Lustria"/>
              <a:buNone/>
            </a:pPr>
            <a:r>
              <a:rPr lang="en"/>
              <a:t>Beginning of Dakota War</a:t>
            </a:r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body" idx="1"/>
          </p:nvPr>
        </p:nvSpPr>
        <p:spPr>
          <a:xfrm>
            <a:off x="726141" y="1190065"/>
            <a:ext cx="76917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1200"/>
              </a:spcAft>
              <a:buClr>
                <a:srgbClr val="3F3F3F"/>
              </a:buClr>
              <a:buSzPts val="2160"/>
              <a:buChar char="●"/>
            </a:pPr>
            <a:r>
              <a:rPr lang="en"/>
              <a:t>Four young Dakota hunters killed five white settlers at Acton township</a:t>
            </a:r>
            <a:endParaRPr/>
          </a:p>
        </p:txBody>
      </p:sp>
      <p:pic>
        <p:nvPicPr>
          <p:cNvPr id="164" name="Google Shape;164;p35" descr="image1086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2114550"/>
            <a:ext cx="3943350" cy="2791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6"/>
          <p:cNvSpPr txBox="1">
            <a:spLocks noGrp="1"/>
          </p:cNvSpPr>
          <p:nvPr>
            <p:ph type="title"/>
          </p:nvPr>
        </p:nvSpPr>
        <p:spPr>
          <a:xfrm>
            <a:off x="726141" y="236234"/>
            <a:ext cx="76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Lustria"/>
              <a:buNone/>
            </a:pPr>
            <a:r>
              <a:rPr lang="en"/>
              <a:t>Little Crow</a:t>
            </a:r>
            <a:endParaRPr/>
          </a:p>
        </p:txBody>
      </p:sp>
      <p:pic>
        <p:nvPicPr>
          <p:cNvPr id="170" name="Google Shape;170;p36" descr="littlecrow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004850"/>
            <a:ext cx="2950500" cy="39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6"/>
          <p:cNvSpPr txBox="1">
            <a:spLocks noGrp="1"/>
          </p:cNvSpPr>
          <p:nvPr>
            <p:ph type="body" idx="2"/>
          </p:nvPr>
        </p:nvSpPr>
        <p:spPr>
          <a:xfrm>
            <a:off x="4648200" y="1190065"/>
            <a:ext cx="3776400" cy="3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10000"/>
          </a:bodyPr>
          <a:lstStyle/>
          <a:p>
            <a:pPr marL="457200" lvl="0" indent="-426339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90000"/>
              <a:buChar char="●"/>
            </a:pPr>
            <a:r>
              <a:rPr lang="en"/>
              <a:t>c. 1810-July 3, 1863</a:t>
            </a:r>
            <a:endParaRPr/>
          </a:p>
          <a:p>
            <a:pPr marL="457200" lvl="0" indent="-426339" algn="l" rtl="0">
              <a:spcBef>
                <a:spcPts val="2400"/>
              </a:spcBef>
              <a:spcAft>
                <a:spcPts val="0"/>
              </a:spcAft>
              <a:buClr>
                <a:srgbClr val="3F3F3F"/>
              </a:buClr>
              <a:buSzPct val="90000"/>
              <a:buChar char="●"/>
            </a:pPr>
            <a:r>
              <a:rPr lang="en"/>
              <a:t>Born near modern day South Saint Paul, MN</a:t>
            </a:r>
            <a:endParaRPr/>
          </a:p>
          <a:p>
            <a:pPr marL="457200" lvl="0" indent="-426339" algn="l" rtl="0">
              <a:spcBef>
                <a:spcPts val="2400"/>
              </a:spcBef>
              <a:spcAft>
                <a:spcPts val="0"/>
              </a:spcAft>
              <a:buClr>
                <a:srgbClr val="3F3F3F"/>
              </a:buClr>
              <a:buSzPct val="90000"/>
              <a:buChar char="●"/>
            </a:pPr>
            <a:r>
              <a:rPr lang="en"/>
              <a:t>Shot and killed after Dakota War while collecting berries </a:t>
            </a:r>
            <a:endParaRPr/>
          </a:p>
          <a:p>
            <a:pPr marL="457200" lvl="0" indent="-426339" algn="l" rtl="0">
              <a:spcBef>
                <a:spcPts val="2400"/>
              </a:spcBef>
              <a:spcAft>
                <a:spcPts val="1200"/>
              </a:spcAft>
              <a:buClr>
                <a:srgbClr val="3F3F3F"/>
              </a:buClr>
              <a:buSzPct val="90000"/>
              <a:buChar char="●"/>
            </a:pPr>
            <a:r>
              <a:rPr lang="en"/>
              <a:t>Scalp and skull turned in for reward money returned to family in 1971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750</Words>
  <Application>Microsoft Macintosh PowerPoint</Application>
  <PresentationFormat>On-screen Show (16:9)</PresentationFormat>
  <Paragraphs>76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Gill Sans</vt:lpstr>
      <vt:lpstr>Lustria</vt:lpstr>
      <vt:lpstr>Verdana</vt:lpstr>
      <vt:lpstr>Simple Light</vt:lpstr>
      <vt:lpstr>Simple Dark</vt:lpstr>
      <vt:lpstr>Cook County Higher Education Community Education Lecture Series</vt:lpstr>
      <vt:lpstr>Miigwech </vt:lpstr>
      <vt:lpstr>Recap</vt:lpstr>
      <vt:lpstr>UNITED NATIONS DEFINITION OF GENOCIDE:</vt:lpstr>
      <vt:lpstr>Royce Map: Treaty Cession Map</vt:lpstr>
      <vt:lpstr>SAVANNA PORTAGE TRAIL NEAR SANDY LAKE</vt:lpstr>
      <vt:lpstr>Dakota War of 1862</vt:lpstr>
      <vt:lpstr>Beginning of Dakota War</vt:lpstr>
      <vt:lpstr>Little Crow</vt:lpstr>
      <vt:lpstr>Mankato Prison Camp</vt:lpstr>
      <vt:lpstr>Bounty Paid for Little Crow</vt:lpstr>
      <vt:lpstr>Western Wars</vt:lpstr>
      <vt:lpstr>Nez Perce Route</vt:lpstr>
      <vt:lpstr>UNITED NATIONS DEFINITION OF GENOCIDE:</vt:lpstr>
      <vt:lpstr>Boarding Schools</vt:lpstr>
      <vt:lpstr>Richard Pratt</vt:lpstr>
      <vt:lpstr>Florida Education Experiment</vt:lpstr>
      <vt:lpstr>Assimilation through education</vt:lpstr>
      <vt:lpstr>Carlisle Indian School</vt:lpstr>
      <vt:lpstr>“Kill the Indian Save the Man”</vt:lpstr>
      <vt:lpstr>Summer Work Program</vt:lpstr>
      <vt:lpstr>Canadian Residential Schools</vt:lpstr>
      <vt:lpstr>UNITED NATIONS DEFINITION OF GENOCIDE:</vt:lpstr>
      <vt:lpstr>Suggested Readings</vt:lpstr>
      <vt:lpstr>Miigwech!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Cook County Higher Education Community Education Lecture Series</dc:title>
  <cp:lastModifiedBy>Jacob Jurss</cp:lastModifiedBy>
  <cp:revision>1</cp:revision>
  <dcterms:modified xsi:type="dcterms:W3CDTF">2023-10-31T01:46:39Z</dcterms:modified>
</cp:coreProperties>
</file>