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Lst>
  <p:notesMasterIdLst>
    <p:notesMasterId r:id="rId18"/>
  </p:notesMasterIdLst>
  <p:sldIdLst>
    <p:sldId id="307" r:id="rId3"/>
    <p:sldId id="538" r:id="rId4"/>
    <p:sldId id="579" r:id="rId5"/>
    <p:sldId id="580" r:id="rId6"/>
    <p:sldId id="583" r:id="rId7"/>
    <p:sldId id="584" r:id="rId8"/>
    <p:sldId id="262" r:id="rId9"/>
    <p:sldId id="581" r:id="rId10"/>
    <p:sldId id="543" r:id="rId11"/>
    <p:sldId id="545" r:id="rId12"/>
    <p:sldId id="582" r:id="rId13"/>
    <p:sldId id="585" r:id="rId14"/>
    <p:sldId id="587" r:id="rId15"/>
    <p:sldId id="576" r:id="rId16"/>
    <p:sldId id="54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8" autoAdjust="0"/>
    <p:restoredTop sz="84082" autoAdjust="0"/>
  </p:normalViewPr>
  <p:slideViewPr>
    <p:cSldViewPr snapToGrid="0">
      <p:cViewPr varScale="1">
        <p:scale>
          <a:sx n="96" d="100"/>
          <a:sy n="96" d="100"/>
        </p:scale>
        <p:origin x="10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486E87-F854-460F-BFF2-7B3A8B661539}" type="datetimeFigureOut">
              <a:rPr lang="en-US" smtClean="0"/>
              <a:t>12/16/2022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886B34-0ABA-4D47-88B4-AD352FF95995}" type="slidenum">
              <a:rPr lang="en-US" smtClean="0"/>
              <a:t>‹#›</a:t>
            </a:fld>
            <a:endParaRPr lang="en-US"/>
          </a:p>
        </p:txBody>
      </p:sp>
    </p:spTree>
    <p:extLst>
      <p:ext uri="{BB962C8B-B14F-4D97-AF65-F5344CB8AC3E}">
        <p14:creationId xmlns:p14="http://schemas.microsoft.com/office/powerpoint/2010/main" val="876926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637592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318227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769977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ABA79-8207-44EE-9EB8-3FC0BF025B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179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ABA79-8207-44EE-9EB8-3FC0BF025B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692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ABA79-8207-44EE-9EB8-3FC0BF025B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229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886B34-0ABA-4D47-88B4-AD352FF95995}" type="slidenum">
              <a:rPr lang="en-US" smtClean="0"/>
              <a:t>12</a:t>
            </a:fld>
            <a:endParaRPr lang="en-US"/>
          </a:p>
        </p:txBody>
      </p:sp>
    </p:spTree>
    <p:extLst>
      <p:ext uri="{BB962C8B-B14F-4D97-AF65-F5344CB8AC3E}">
        <p14:creationId xmlns:p14="http://schemas.microsoft.com/office/powerpoint/2010/main" val="2071913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886B34-0ABA-4D47-88B4-AD352FF95995}" type="slidenum">
              <a:rPr lang="en-US" smtClean="0"/>
              <a:t>13</a:t>
            </a:fld>
            <a:endParaRPr lang="en-US"/>
          </a:p>
        </p:txBody>
      </p:sp>
    </p:spTree>
    <p:extLst>
      <p:ext uri="{BB962C8B-B14F-4D97-AF65-F5344CB8AC3E}">
        <p14:creationId xmlns:p14="http://schemas.microsoft.com/office/powerpoint/2010/main" val="37437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886B34-0ABA-4D47-88B4-AD352FF95995}" type="slidenum">
              <a:rPr lang="en-US" smtClean="0"/>
              <a:t>14</a:t>
            </a:fld>
            <a:endParaRPr lang="en-US"/>
          </a:p>
        </p:txBody>
      </p:sp>
    </p:spTree>
    <p:extLst>
      <p:ext uri="{BB962C8B-B14F-4D97-AF65-F5344CB8AC3E}">
        <p14:creationId xmlns:p14="http://schemas.microsoft.com/office/powerpoint/2010/main" val="2073022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bwMode="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bwMode="auto">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bwMode="black"/>
        <p:txBody>
          <a:bodyPr/>
          <a:lstStyle/>
          <a:p>
            <a:fld id="{D7ED242C-24FB-43A0-BCB6-43756FC812F6}" type="datetime1">
              <a:rPr lang="en-US" smtClean="0"/>
              <a:t>12/16/2022</a:t>
            </a:fld>
            <a:endParaRPr lang="en-US" dirty="0"/>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219515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0"/>
            <a:ext cx="12192000" cy="1117600"/>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bwMode="gray">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621236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bwMode="gray">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083953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bwMode="black">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bwMode="black">
          <a:xfrm>
            <a:off x="838200" y="6356350"/>
            <a:ext cx="1358590" cy="365125"/>
          </a:xfrm>
        </p:spPr>
        <p:txBody>
          <a:bodyPr/>
          <a:lstStyle/>
          <a:p>
            <a:fld id="{66C283A4-7960-4BFD-B3A5-A2CC5BB2A473}" type="datetime1">
              <a:rPr lang="en-US" smtClean="0"/>
              <a:t>12/16/2022</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39384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12/16/2022</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5948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bwMode="white">
          <a:xfrm>
            <a:off x="838200" y="1366345"/>
            <a:ext cx="10515600" cy="4788393"/>
          </a:xfrm>
        </p:spPr>
        <p:txBody>
          <a:bodyPr/>
          <a:lstStyle>
            <a:lvl1pPr>
              <a:spcAft>
                <a:spcPts val="1800"/>
              </a:spcAft>
              <a:buClr>
                <a:schemeClr val="accent2"/>
              </a:buClr>
              <a:defRPr sz="3600">
                <a:solidFill>
                  <a:schemeClr val="bg1"/>
                </a:solidFill>
              </a:defRPr>
            </a:lvl1pPr>
            <a:lvl2pPr>
              <a:spcBef>
                <a:spcPts val="0"/>
              </a:spcBef>
              <a:buClr>
                <a:schemeClr val="accent2"/>
              </a:buClr>
              <a:defRPr sz="2800">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12/16/2022</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11754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bwMode="black">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12/16/2022</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445557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2"/>
          <p:cNvSpPr>
            <a:spLocks noGrp="1"/>
          </p:cNvSpPr>
          <p:nvPr>
            <p:ph type="pic" sz="quarter" idx="13"/>
          </p:nvPr>
        </p:nvSpPr>
        <p:spPr bwMode="gray">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12/16/2022</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16140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2"/>
          <p:cNvSpPr>
            <a:spLocks noGrp="1"/>
          </p:cNvSpPr>
          <p:nvPr>
            <p:ph type="pic" sz="quarter" idx="13"/>
          </p:nvPr>
        </p:nvSpPr>
        <p:spPr bwMode="gray">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12/16/2022</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02468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bwMode="black">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2"/>
          <p:cNvSpPr>
            <a:spLocks noGrp="1"/>
          </p:cNvSpPr>
          <p:nvPr>
            <p:ph type="pic" sz="quarter" idx="13"/>
          </p:nvPr>
        </p:nvSpPr>
        <p:spPr bwMode="gray">
          <a:xfrm>
            <a:off x="7653566" y="1364826"/>
            <a:ext cx="4538434" cy="4538434"/>
          </a:xfrm>
        </p:spPr>
        <p:txBody>
          <a:bodyPr/>
          <a:lstStyle>
            <a:lvl1pPr>
              <a:buClr>
                <a:schemeClr val="tx1"/>
              </a:buClr>
              <a:defRPr>
                <a:solidFill>
                  <a:schemeClr val="tx1"/>
                </a:solidFill>
              </a:defRPr>
            </a:lvl1pPr>
          </a:lstStyle>
          <a:p>
            <a:r>
              <a:rPr lang="en-US"/>
              <a:t>Click icon to add picture</a:t>
            </a:r>
            <a:endParaRPr lang="en-US" dirty="0"/>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12/16/2022</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100971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 Up)">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2"/>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bwMode="black">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bwMode="black">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936DB2D6-5DF4-4264-A4A1-7D3EAF38D255}" type="datetime1">
              <a:rPr lang="en-US" smtClean="0"/>
              <a:t>12/16/2022</a:t>
            </a:fld>
            <a:endParaRPr lang="en-US" dirty="0"/>
          </a:p>
        </p:txBody>
      </p:sp>
      <p:sp>
        <p:nvSpPr>
          <p:cNvPr id="1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66811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sp>
        <p:nvSpPr>
          <p:cNvPr id="3" name="Rectangle 2"/>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bwMode="black">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bwMode="black"/>
        <p:txBody>
          <a:bodyPr/>
          <a:lstStyle/>
          <a:p>
            <a:fld id="{D7ED242C-24FB-43A0-BCB6-43756FC812F6}" type="datetime1">
              <a:rPr lang="en-US" smtClean="0"/>
              <a:t>12/16/2022</a:t>
            </a:fld>
            <a:endParaRPr lang="en-US" dirty="0"/>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0" name="Picture 9" descr="Minnesota Department of Natural Resour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087526" y="1138977"/>
            <a:ext cx="6396957" cy="1942395"/>
          </a:xfrm>
          <a:prstGeom prst="rect">
            <a:avLst/>
          </a:prstGeom>
        </p:spPr>
      </p:pic>
    </p:spTree>
    <p:extLst>
      <p:ext uri="{BB962C8B-B14F-4D97-AF65-F5344CB8AC3E}">
        <p14:creationId xmlns:p14="http://schemas.microsoft.com/office/powerpoint/2010/main" val="34147111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2"/>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936DB2D6-5DF4-4264-A4A1-7D3EAF38D255}" type="datetime1">
              <a:rPr lang="en-US" smtClean="0"/>
              <a:t>12/16/2022</a:t>
            </a:fld>
            <a:endParaRPr lang="en-US" dirty="0"/>
          </a:p>
        </p:txBody>
      </p:sp>
      <p:sp>
        <p:nvSpPr>
          <p:cNvPr id="1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83065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4-Up White Vertical">
    <p:bg bwMode="gray">
      <p:bgRef idx="1001">
        <a:schemeClr val="bg1"/>
      </p:bgRef>
    </p:bg>
    <p:spTree>
      <p:nvGrpSpPr>
        <p:cNvPr id="1" name=""/>
        <p:cNvGrpSpPr/>
        <p:nvPr/>
      </p:nvGrpSpPr>
      <p:grpSpPr>
        <a:xfrm>
          <a:off x="0" y="0"/>
          <a:ext cx="0" cy="0"/>
          <a:chOff x="0" y="0"/>
          <a:chExt cx="0" cy="0"/>
        </a:xfrm>
      </p:grpSpPr>
      <p:sp>
        <p:nvSpPr>
          <p:cNvPr id="16"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4B4EEDC6-36CA-4209-B482-2ED76AA0BF08}" type="datetime1">
              <a:rPr lang="en-US" smtClean="0"/>
              <a:t>12/16/2022</a:t>
            </a:fld>
            <a:endParaRPr lang="en-US" dirty="0"/>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74957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3"/>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2"/>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2"/>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8DC79626-CE5A-4834-975C-E7305BA2E281}" type="datetime1">
              <a:rPr lang="en-US" smtClean="0"/>
              <a:t>12/16/2022</a:t>
            </a:fld>
            <a:endParaRPr lang="en-US" dirty="0"/>
          </a:p>
        </p:txBody>
      </p:sp>
      <p:sp>
        <p:nvSpPr>
          <p:cNvPr id="2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29298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2"/>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2"/>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bwMode="black"/>
        <p:txBody>
          <a:bodyPr/>
          <a:lstStyle/>
          <a:p>
            <a:fld id="{1815FB38-58F3-410A-8DA4-4B706967601F}" type="datetime1">
              <a:rPr lang="en-US" smtClean="0"/>
              <a:t>12/16/2022</a:t>
            </a:fld>
            <a:endParaRPr lang="en-US" dirty="0"/>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351311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auto">
          <a:xfrm>
            <a:off x="0" y="-20425"/>
            <a:ext cx="12192000" cy="1236448"/>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bwMode="black"/>
        <p:txBody>
          <a:bodyPr/>
          <a:lstStyle/>
          <a:p>
            <a:fld id="{7F519661-29C3-4FE0-9FC3-375A85A42C46}" type="datetime1">
              <a:rPr lang="en-US" smtClean="0"/>
              <a:t>12/16/2022</a:t>
            </a:fld>
            <a:endParaRPr lang="en-US" dirty="0"/>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11533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bwMode="gray">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bwMode="black">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bwMode="gray">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bwMode="black">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3"/>
          <p:cNvSpPr>
            <a:spLocks noGrp="1"/>
          </p:cNvSpPr>
          <p:nvPr>
            <p:ph type="dt" sz="half" idx="10"/>
          </p:nvPr>
        </p:nvSpPr>
        <p:spPr bwMode="black"/>
        <p:txBody>
          <a:bodyPr/>
          <a:lstStyle/>
          <a:p>
            <a:fld id="{0366E0EA-2D80-452F-9963-33FA7A36BC09}" type="datetime1">
              <a:rPr lang="en-US" smtClean="0"/>
              <a:t>12/16/2022</a:t>
            </a:fld>
            <a:endParaRPr lang="en-US" dirty="0"/>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71511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8"/>
          </a:xfrm>
        </p:spPr>
        <p:txBody>
          <a:bodyPr/>
          <a:lstStyle/>
          <a:p>
            <a:r>
              <a:rPr lang="en-US"/>
              <a:t>Click icon to add picture</a:t>
            </a:r>
          </a:p>
        </p:txBody>
      </p:sp>
      <p:sp>
        <p:nvSpPr>
          <p:cNvPr id="9" name="Title 1"/>
          <p:cNvSpPr>
            <a:spLocks noGrp="1"/>
          </p:cNvSpPr>
          <p:nvPr>
            <p:ph type="title" hasCustomPrompt="1"/>
          </p:nvPr>
        </p:nvSpPr>
        <p:spPr bwMode="auto">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Tree>
    <p:extLst>
      <p:ext uri="{BB962C8B-B14F-4D97-AF65-F5344CB8AC3E}">
        <p14:creationId xmlns:p14="http://schemas.microsoft.com/office/powerpoint/2010/main" val="3787719101"/>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9"/>
          </a:xfrm>
        </p:spPr>
        <p:txBody>
          <a:bodyPr/>
          <a:lstStyle/>
          <a:p>
            <a:r>
              <a:rPr lang="en-US"/>
              <a:t>Click icon to add picture</a:t>
            </a:r>
          </a:p>
        </p:txBody>
      </p:sp>
      <p:sp>
        <p:nvSpPr>
          <p:cNvPr id="9" name="Title 1"/>
          <p:cNvSpPr>
            <a:spLocks noGrp="1"/>
          </p:cNvSpPr>
          <p:nvPr>
            <p:ph type="title" hasCustomPrompt="1"/>
          </p:nvPr>
        </p:nvSpPr>
        <p:spPr bwMode="gray">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Tree>
    <p:extLst>
      <p:ext uri="{BB962C8B-B14F-4D97-AF65-F5344CB8AC3E}">
        <p14:creationId xmlns:p14="http://schemas.microsoft.com/office/powerpoint/2010/main" val="4069436517"/>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9"/>
          </a:xfrm>
        </p:spPr>
        <p:txBody>
          <a:bodyPr/>
          <a:lstStyle/>
          <a:p>
            <a:r>
              <a:rPr lang="en-US"/>
              <a:t>Click icon to add picture</a:t>
            </a:r>
          </a:p>
        </p:txBody>
      </p:sp>
      <p:sp>
        <p:nvSpPr>
          <p:cNvPr id="9" name="Title 1"/>
          <p:cNvSpPr>
            <a:spLocks noGrp="1"/>
          </p:cNvSpPr>
          <p:nvPr>
            <p:ph type="title" hasCustomPrompt="1"/>
          </p:nvPr>
        </p:nvSpPr>
        <p:spPr bwMode="auto">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Tree>
    <p:extLst>
      <p:ext uri="{BB962C8B-B14F-4D97-AF65-F5344CB8AC3E}">
        <p14:creationId xmlns:p14="http://schemas.microsoft.com/office/powerpoint/2010/main" val="4198254906"/>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de -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bwMode="gray">
          <a:xfrm>
            <a:off x="2032000" y="2233262"/>
            <a:ext cx="8128000" cy="2966751"/>
          </a:xfrm>
        </p:spPr>
        <p:txBody>
          <a:bodyPr/>
          <a:lstStyle/>
          <a:p>
            <a:r>
              <a:rPr lang="en-US"/>
              <a:t>Click icon to add table</a:t>
            </a:r>
          </a:p>
        </p:txBody>
      </p:sp>
      <p:sp>
        <p:nvSpPr>
          <p:cNvPr id="8" name="Date Placeholder 4"/>
          <p:cNvSpPr>
            <a:spLocks noGrp="1"/>
          </p:cNvSpPr>
          <p:nvPr>
            <p:ph type="dt" sz="half" idx="11"/>
          </p:nvPr>
        </p:nvSpPr>
        <p:spPr bwMode="black">
          <a:xfrm>
            <a:off x="838200" y="6356350"/>
            <a:ext cx="1358590" cy="365125"/>
          </a:xfrm>
        </p:spPr>
        <p:txBody>
          <a:bodyPr/>
          <a:lstStyle/>
          <a:p>
            <a:fld id="{06B78D62-7A3F-4136-9CF2-CB03510DA06A}" type="datetime1">
              <a:rPr lang="en-US" smtClean="0"/>
              <a:t>12/16/2022</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40774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451511"/>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bwMode="auto">
          <a:xfrm>
            <a:off x="0" y="5757333"/>
            <a:ext cx="12192000" cy="1100667"/>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n>
                <a:noFill/>
              </a:ln>
            </a:endParaRPr>
          </a:p>
        </p:txBody>
      </p:sp>
      <p:sp>
        <p:nvSpPr>
          <p:cNvPr id="12" name="Text Placeholder 10"/>
          <p:cNvSpPr>
            <a:spLocks noGrp="1"/>
          </p:cNvSpPr>
          <p:nvPr>
            <p:ph type="body" sz="quarter" idx="14" hasCustomPrompt="1"/>
          </p:nvPr>
        </p:nvSpPr>
        <p:spPr bwMode="black">
          <a:xfrm>
            <a:off x="5585423" y="5870942"/>
            <a:ext cx="6587067" cy="987058"/>
          </a:xfrm>
        </p:spPr>
        <p:txBody>
          <a:bodyPr>
            <a:normAutofit/>
          </a:bodyPr>
          <a:lstStyle>
            <a:lvl1pPr marL="0" indent="0" algn="ctr">
              <a:spcBef>
                <a:spcPts val="0"/>
              </a:spcBef>
              <a:spcAft>
                <a:spcPts val="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pic>
        <p:nvPicPr>
          <p:cNvPr id="10" name="Picture 9" descr="Minnesota Department of Natural Resour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57806" y="5696872"/>
            <a:ext cx="3234329" cy="982083"/>
          </a:xfrm>
          <a:prstGeom prst="rect">
            <a:avLst/>
          </a:prstGeom>
        </p:spPr>
      </p:pic>
      <p:sp>
        <p:nvSpPr>
          <p:cNvPr id="9" name="Footer Placeholder 4"/>
          <p:cNvSpPr>
            <a:spLocks noGrp="1"/>
          </p:cNvSpPr>
          <p:nvPr>
            <p:ph type="ftr" sz="quarter" idx="3"/>
          </p:nvPr>
        </p:nvSpPr>
        <p:spPr bwMode="black">
          <a:xfrm>
            <a:off x="5585423" y="6427305"/>
            <a:ext cx="6606577" cy="430696"/>
          </a:xfrm>
          <a:prstGeom prst="rect">
            <a:avLst/>
          </a:prstGeom>
        </p:spPr>
        <p:txBody>
          <a:bodyPr anchor="b"/>
          <a:lstStyle>
            <a:lvl1pPr algn="ctr">
              <a:defRPr sz="16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Picture Placeholder 5"/>
          <p:cNvSpPr>
            <a:spLocks noGrp="1"/>
          </p:cNvSpPr>
          <p:nvPr>
            <p:ph type="pic" sz="quarter" idx="17"/>
          </p:nvPr>
        </p:nvSpPr>
        <p:spPr bwMode="gray">
          <a:xfrm>
            <a:off x="0" y="0"/>
            <a:ext cx="12192000" cy="3380732"/>
          </a:xfrm>
        </p:spPr>
        <p:txBody>
          <a:bodyPr/>
          <a:lstStyle/>
          <a:p>
            <a:r>
              <a:rPr lang="en-US"/>
              <a:t>Click icon to add picture</a:t>
            </a:r>
            <a:endParaRPr lang="en-US" dirty="0"/>
          </a:p>
        </p:txBody>
      </p:sp>
    </p:spTree>
    <p:extLst>
      <p:ext uri="{BB962C8B-B14F-4D97-AF65-F5344CB8AC3E}">
        <p14:creationId xmlns:p14="http://schemas.microsoft.com/office/powerpoint/2010/main" val="24491966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bwMode="gray">
          <a:xfrm>
            <a:off x="2032000" y="2233262"/>
            <a:ext cx="8128000" cy="2966751"/>
          </a:xfrm>
        </p:spPr>
        <p:txBody>
          <a:bodyPr/>
          <a:lstStyle>
            <a:lvl1pPr>
              <a:buClr>
                <a:schemeClr val="accent2"/>
              </a:buClr>
              <a:defRPr>
                <a:solidFill>
                  <a:schemeClr val="bg1"/>
                </a:solidFill>
              </a:defRPr>
            </a:lvl1pPr>
          </a:lstStyle>
          <a:p>
            <a:r>
              <a:rPr lang="en-US"/>
              <a:t>Click icon to add table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12/16/2022</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530079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12/16/2022</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8700617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bwMode="white">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bwMode="white">
          <a:xfrm>
            <a:off x="838200" y="6356350"/>
            <a:ext cx="1358590" cy="365125"/>
          </a:xfrm>
        </p:spPr>
        <p:txBody>
          <a:bodyPr/>
          <a:lstStyle/>
          <a:p>
            <a:fld id="{5CAE31FF-A086-40D5-909F-A9E138181237}" type="datetime1">
              <a:rPr lang="en-US" smtClean="0"/>
              <a:t>12/16/2022</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8" name="Slide Number Placeholder 5"/>
          <p:cNvSpPr>
            <a:spLocks noGrp="1"/>
          </p:cNvSpPr>
          <p:nvPr>
            <p:ph type="sldNum" sz="quarter" idx="12"/>
          </p:nvPr>
        </p:nvSpPr>
        <p:spPr bwMode="white">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448879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bwMode="black">
          <a:xfrm>
            <a:off x="838200" y="6356350"/>
            <a:ext cx="1358590" cy="365125"/>
          </a:xfrm>
        </p:spPr>
        <p:txBody>
          <a:bodyPr/>
          <a:lstStyle/>
          <a:p>
            <a:fld id="{5D76A200-3168-4D33-A718-3974884CE863}" type="datetime1">
              <a:rPr lang="en-US" smtClean="0"/>
              <a:t>12/16/2022</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1" name="Slide Number Placeholder 6"/>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686172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bwMode="black">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205456879"/>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bwMode="gray">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12/16/2022</a:t>
            </a:fld>
            <a:endParaRPr lang="en-US" dirty="0"/>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2880630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12/16/2022</a:t>
            </a:fld>
            <a:endParaRPr lang="en-US" dirty="0"/>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5459037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bwMode="white">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20745428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12/16/2022</a:t>
            </a:fld>
            <a:endParaRPr lang="en-US" dirty="0"/>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4281703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12/16/2022</a:t>
            </a:fld>
            <a:endParaRPr lang="en-US" dirty="0"/>
          </a:p>
        </p:txBody>
      </p:sp>
      <p:sp>
        <p:nvSpPr>
          <p:cNvPr id="18"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1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663821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bwMode="auto">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bwMode="gray">
          <a:xfrm>
            <a:off x="838200" y="1335088"/>
            <a:ext cx="10515600" cy="4841875"/>
          </a:xfrm>
        </p:spPr>
        <p:txBody>
          <a:bodyPr/>
          <a:lstStyle/>
          <a:p>
            <a:r>
              <a:rPr lang="en-US"/>
              <a:t>Click icon to add table</a:t>
            </a:r>
          </a:p>
        </p:txBody>
      </p:sp>
      <p:sp>
        <p:nvSpPr>
          <p:cNvPr id="4" name="Date Placeholder 3"/>
          <p:cNvSpPr>
            <a:spLocks noGrp="1"/>
          </p:cNvSpPr>
          <p:nvPr>
            <p:ph type="dt" sz="half" idx="10"/>
          </p:nvPr>
        </p:nvSpPr>
        <p:spPr bwMode="black"/>
        <p:txBody>
          <a:bodyPr/>
          <a:lstStyle/>
          <a:p>
            <a:fld id="{9A198C9B-0587-4A1E-9E03-E4C9FE222F08}" type="datetime1">
              <a:rPr lang="en-US" smtClean="0"/>
              <a:t>12/16/2022</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862863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bwMode="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bwMode="auto">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Tree>
    <p:extLst>
      <p:ext uri="{BB962C8B-B14F-4D97-AF65-F5344CB8AC3E}">
        <p14:creationId xmlns:p14="http://schemas.microsoft.com/office/powerpoint/2010/main" val="2683175735"/>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bwMode="gray">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bwMode="auto">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bwMode="auto">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bwMode="auto">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Tree>
    <p:extLst>
      <p:ext uri="{BB962C8B-B14F-4D97-AF65-F5344CB8AC3E}">
        <p14:creationId xmlns:p14="http://schemas.microsoft.com/office/powerpoint/2010/main" val="113023945"/>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r>
              <a:rPr lang="en-US"/>
              <a:t>Click icon to add picture</a:t>
            </a:r>
          </a:p>
        </p:txBody>
      </p:sp>
      <p:sp>
        <p:nvSpPr>
          <p:cNvPr id="2" name="Title 1"/>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Tree>
    <p:extLst>
      <p:ext uri="{BB962C8B-B14F-4D97-AF65-F5344CB8AC3E}">
        <p14:creationId xmlns:p14="http://schemas.microsoft.com/office/powerpoint/2010/main" val="2115595819"/>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olid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12/16/2022</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841107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bwMode="black"/>
        <p:txBody>
          <a:bodyPr/>
          <a:lstStyle/>
          <a:p>
            <a:fld id="{466A75E6-E45B-4C5D-981E-7C8ED0C72F5D}" type="datetime1">
              <a:rPr lang="en-US" smtClean="0"/>
              <a:t>12/16/2022</a:t>
            </a:fld>
            <a:endParaRPr lang="en-US" dirty="0"/>
          </a:p>
        </p:txBody>
      </p:sp>
      <p:sp>
        <p:nvSpPr>
          <p:cNvPr id="5" name="Footer Placeholder 4"/>
          <p:cNvSpPr>
            <a:spLocks noGrp="1"/>
          </p:cNvSpPr>
          <p:nvPr>
            <p:ph type="ftr" sz="quarter" idx="12"/>
          </p:nvPr>
        </p:nvSpPr>
        <p:spPr bwMode="black"/>
        <p:txBody>
          <a:bodyPr/>
          <a:lstStyle>
            <a:lvl1pPr>
              <a:defRPr>
                <a:solidFill>
                  <a:schemeClr val="tx2"/>
                </a:solidFill>
              </a:defRPr>
            </a:lvl1pPr>
          </a:lstStyle>
          <a:p>
            <a:r>
              <a:rPr lang="en-US" dirty="0"/>
              <a:t>Optional Tagline Goes Here | mn.gov/</a:t>
            </a:r>
            <a:r>
              <a:rPr lang="en-US" dirty="0" err="1"/>
              <a:t>websiteurl</a:t>
            </a:r>
            <a:endParaRPr lang="en-US" dirty="0"/>
          </a:p>
        </p:txBody>
      </p:sp>
      <p:sp>
        <p:nvSpPr>
          <p:cNvPr id="4" name="Slide Number Placeholder 3"/>
          <p:cNvSpPr>
            <a:spLocks noGrp="1"/>
          </p:cNvSpPr>
          <p:nvPr>
            <p:ph type="sldNum" sz="quarter" idx="11"/>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1379846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Full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bwMode="gray">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t>12/16/2022</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257375060"/>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bwMode="blackGray">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bwMode="gray">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bwMode="auto">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bwMode="white">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Tree>
    <p:extLst>
      <p:ext uri="{BB962C8B-B14F-4D97-AF65-F5344CB8AC3E}">
        <p14:creationId xmlns:p14="http://schemas.microsoft.com/office/powerpoint/2010/main" val="4233643459"/>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Red Background">
    <p:bg bwMode="gray">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bwMode="white">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578DBCF0-11C3-4F19-90D9-2EE7F00784FE}" type="datetime1">
              <a:rPr lang="en-US" smtClean="0"/>
              <a:t>12/16/2022</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5491393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12/16/2022</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Minnesota Department of Natural Resour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8399336" y="340286"/>
            <a:ext cx="3234329" cy="982083"/>
          </a:xfrm>
          <a:prstGeom prst="rect">
            <a:avLst/>
          </a:prstGeom>
        </p:spPr>
      </p:pic>
    </p:spTree>
    <p:extLst>
      <p:ext uri="{BB962C8B-B14F-4D97-AF65-F5344CB8AC3E}">
        <p14:creationId xmlns:p14="http://schemas.microsoft.com/office/powerpoint/2010/main" val="11366930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bwMode="auto">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3223192"/>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bwMode="black">
          <a:xfrm>
            <a:off x="838200" y="4962525"/>
            <a:ext cx="10515600" cy="1373322"/>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black">
          <a:xfrm>
            <a:off x="0" y="6492875"/>
            <a:ext cx="1358590" cy="365125"/>
          </a:xfrm>
        </p:spPr>
        <p:txBody>
          <a:bodyPr/>
          <a:lstStyle>
            <a:lvl1pPr>
              <a:defRPr>
                <a:solidFill>
                  <a:schemeClr val="tx2"/>
                </a:solidFill>
              </a:defRPr>
            </a:lvl1pPr>
          </a:lstStyle>
          <a:p>
            <a:fld id="{466A75E6-E45B-4C5D-981E-7C8ED0C72F5D}" type="datetime1">
              <a:rPr lang="en-US" smtClean="0"/>
              <a:pPr/>
              <a:t>12/16/2022</a:t>
            </a:fld>
            <a:endParaRPr lang="en-US" dirty="0"/>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dirty="0">
                <a:solidFill>
                  <a:schemeClr val="tx2"/>
                </a:solidFill>
              </a:rPr>
              <a:t>Optional Tagline Goes Here</a:t>
            </a:r>
            <a:r>
              <a:rPr lang="en-US" dirty="0"/>
              <a:t> </a:t>
            </a:r>
            <a:r>
              <a:rPr lang="en-US" dirty="0">
                <a:solidFill>
                  <a:schemeClr val="accent1"/>
                </a:solidFill>
              </a:rPr>
              <a:t>|</a:t>
            </a:r>
            <a:r>
              <a:rPr lang="en-US" dirty="0"/>
              <a:t> </a:t>
            </a:r>
            <a:r>
              <a:rPr lang="en-US" dirty="0">
                <a:solidFill>
                  <a:schemeClr val="tx2"/>
                </a:solidFill>
              </a:rPr>
              <a:t>mn.gov/</a:t>
            </a:r>
            <a:r>
              <a:rPr lang="en-US" dirty="0" err="1">
                <a:solidFill>
                  <a:schemeClr val="tx2"/>
                </a:solidFill>
              </a:rPr>
              <a:t>websiteurl</a:t>
            </a:r>
            <a:endParaRPr lang="en-US" dirty="0">
              <a:solidFill>
                <a:schemeClr val="tx2"/>
              </a:solidFill>
            </a:endParaRPr>
          </a:p>
        </p:txBody>
      </p:sp>
      <p:sp>
        <p:nvSpPr>
          <p:cNvPr id="4" name="Slide Number Placeholder 3"/>
          <p:cNvSpPr>
            <a:spLocks noGrp="1"/>
          </p:cNvSpPr>
          <p:nvPr>
            <p:ph type="sldNum" sz="quarter" idx="11"/>
          </p:nvPr>
        </p:nvSpPr>
        <p:spPr bwMode="black">
          <a:xfrm>
            <a:off x="10729332" y="6492875"/>
            <a:ext cx="1462668" cy="365125"/>
          </a:xfrm>
        </p:spPr>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bwMode="white">
          <a:xfrm>
            <a:off x="0" y="0"/>
            <a:ext cx="12192000" cy="103822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8685086" y="56142"/>
            <a:ext cx="3234329" cy="982083"/>
          </a:xfrm>
          <a:prstGeom prst="rect">
            <a:avLst/>
          </a:prstGeom>
        </p:spPr>
      </p:pic>
    </p:spTree>
    <p:extLst>
      <p:ext uri="{BB962C8B-B14F-4D97-AF65-F5344CB8AC3E}">
        <p14:creationId xmlns:p14="http://schemas.microsoft.com/office/powerpoint/2010/main" val="2642645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1"/>
          </a:solidFill>
        </p:spPr>
        <p:txBody>
          <a:bodyPr anchor="ctr">
            <a:normAutofit/>
          </a:bodyPr>
          <a:lstStyle>
            <a:lvl1pPr algn="ctr">
              <a:defRPr sz="6600">
                <a:solidFill>
                  <a:schemeClr val="bg1"/>
                </a:solidFill>
              </a:defRPr>
            </a:lvl1pPr>
          </a:lstStyle>
          <a:p>
            <a:r>
              <a:rPr lang="en-US" dirty="0"/>
              <a:t>Click to edit section title</a:t>
            </a:r>
          </a:p>
        </p:txBody>
      </p:sp>
      <p:sp>
        <p:nvSpPr>
          <p:cNvPr id="11" name="Picture Placeholder 2"/>
          <p:cNvSpPr>
            <a:spLocks noGrp="1"/>
          </p:cNvSpPr>
          <p:nvPr>
            <p:ph type="pic" sz="quarter" idx="13" hasCustomPrompt="1"/>
          </p:nvPr>
        </p:nvSpPr>
        <p:spPr bwMode="gray">
          <a:xfrm>
            <a:off x="0" y="1789113"/>
            <a:ext cx="12192000" cy="2298700"/>
          </a:xfrm>
        </p:spPr>
        <p:txBody>
          <a:bodyPr/>
          <a:lstStyle/>
          <a:p>
            <a:r>
              <a:rPr lang="en-US" dirty="0"/>
              <a:t>Click Icon to add picture</a:t>
            </a:r>
          </a:p>
        </p:txBody>
      </p:sp>
      <p:pic>
        <p:nvPicPr>
          <p:cNvPr id="13" name="Picture 12" descr="Minnesota Department of Natural Resour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8399336" y="434415"/>
            <a:ext cx="3234329" cy="982083"/>
          </a:xfrm>
          <a:prstGeom prst="rect">
            <a:avLst/>
          </a:prstGeom>
        </p:spPr>
      </p:pic>
    </p:spTree>
    <p:extLst>
      <p:ext uri="{BB962C8B-B14F-4D97-AF65-F5344CB8AC3E}">
        <p14:creationId xmlns:p14="http://schemas.microsoft.com/office/powerpoint/2010/main" val="2993166890"/>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36FB0EB-9D11-4ABE-A218-F944FF1F791E}"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D35D3-DA06-40C7-921A-DE091F461266}" type="slidenum">
              <a:rPr lang="en-US" smtClean="0"/>
              <a:t>‹#›</a:t>
            </a:fld>
            <a:endParaRPr lang="en-US"/>
          </a:p>
        </p:txBody>
      </p:sp>
    </p:spTree>
    <p:extLst>
      <p:ext uri="{BB962C8B-B14F-4D97-AF65-F5344CB8AC3E}">
        <p14:creationId xmlns:p14="http://schemas.microsoft.com/office/powerpoint/2010/main" val="30268876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6FB0EB-9D11-4ABE-A218-F944FF1F791E}"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D35D3-DA06-40C7-921A-DE091F461266}" type="slidenum">
              <a:rPr lang="en-US" smtClean="0"/>
              <a:t>‹#›</a:t>
            </a:fld>
            <a:endParaRPr lang="en-US"/>
          </a:p>
        </p:txBody>
      </p:sp>
    </p:spTree>
    <p:extLst>
      <p:ext uri="{BB962C8B-B14F-4D97-AF65-F5344CB8AC3E}">
        <p14:creationId xmlns:p14="http://schemas.microsoft.com/office/powerpoint/2010/main" val="37466993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6FB0EB-9D11-4ABE-A218-F944FF1F791E}"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D35D3-DA06-40C7-921A-DE091F461266}" type="slidenum">
              <a:rPr lang="en-US" smtClean="0"/>
              <a:t>‹#›</a:t>
            </a:fld>
            <a:endParaRPr lang="en-US"/>
          </a:p>
        </p:txBody>
      </p:sp>
    </p:spTree>
    <p:extLst>
      <p:ext uri="{BB962C8B-B14F-4D97-AF65-F5344CB8AC3E}">
        <p14:creationId xmlns:p14="http://schemas.microsoft.com/office/powerpoint/2010/main" val="10484840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6FB0EB-9D11-4ABE-A218-F944FF1F791E}"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AD35D3-DA06-40C7-921A-DE091F461266}" type="slidenum">
              <a:rPr lang="en-US" smtClean="0"/>
              <a:t>‹#›</a:t>
            </a:fld>
            <a:endParaRPr lang="en-US"/>
          </a:p>
        </p:txBody>
      </p:sp>
    </p:spTree>
    <p:extLst>
      <p:ext uri="{BB962C8B-B14F-4D97-AF65-F5344CB8AC3E}">
        <p14:creationId xmlns:p14="http://schemas.microsoft.com/office/powerpoint/2010/main" val="1645984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6FB0EB-9D11-4ABE-A218-F944FF1F791E}" type="datetimeFigureOut">
              <a:rPr lang="en-US" smtClean="0"/>
              <a:t>12/16/2022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AD35D3-DA06-40C7-921A-DE091F461266}" type="slidenum">
              <a:rPr lang="en-US" smtClean="0"/>
              <a:t>‹#›</a:t>
            </a:fld>
            <a:endParaRPr lang="en-US"/>
          </a:p>
        </p:txBody>
      </p:sp>
    </p:spTree>
    <p:extLst>
      <p:ext uri="{BB962C8B-B14F-4D97-AF65-F5344CB8AC3E}">
        <p14:creationId xmlns:p14="http://schemas.microsoft.com/office/powerpoint/2010/main" val="32266561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6FB0EB-9D11-4ABE-A218-F944FF1F791E}" type="datetimeFigureOut">
              <a:rPr lang="en-US" smtClean="0"/>
              <a:t>12/16/2022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AD35D3-DA06-40C7-921A-DE091F461266}" type="slidenum">
              <a:rPr lang="en-US" smtClean="0"/>
              <a:t>‹#›</a:t>
            </a:fld>
            <a:endParaRPr lang="en-US"/>
          </a:p>
        </p:txBody>
      </p:sp>
    </p:spTree>
    <p:extLst>
      <p:ext uri="{BB962C8B-B14F-4D97-AF65-F5344CB8AC3E}">
        <p14:creationId xmlns:p14="http://schemas.microsoft.com/office/powerpoint/2010/main" val="12242347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6FB0EB-9D11-4ABE-A218-F944FF1F791E}" type="datetimeFigureOut">
              <a:rPr lang="en-US" smtClean="0"/>
              <a:t>12/16/2022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AD35D3-DA06-40C7-921A-DE091F461266}" type="slidenum">
              <a:rPr lang="en-US" smtClean="0"/>
              <a:t>‹#›</a:t>
            </a:fld>
            <a:endParaRPr lang="en-US"/>
          </a:p>
        </p:txBody>
      </p:sp>
    </p:spTree>
    <p:extLst>
      <p:ext uri="{BB962C8B-B14F-4D97-AF65-F5344CB8AC3E}">
        <p14:creationId xmlns:p14="http://schemas.microsoft.com/office/powerpoint/2010/main" val="14310376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6FB0EB-9D11-4ABE-A218-F944FF1F791E}"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AD35D3-DA06-40C7-921A-DE091F461266}" type="slidenum">
              <a:rPr lang="en-US" smtClean="0"/>
              <a:t>‹#›</a:t>
            </a:fld>
            <a:endParaRPr lang="en-US"/>
          </a:p>
        </p:txBody>
      </p:sp>
    </p:spTree>
    <p:extLst>
      <p:ext uri="{BB962C8B-B14F-4D97-AF65-F5344CB8AC3E}">
        <p14:creationId xmlns:p14="http://schemas.microsoft.com/office/powerpoint/2010/main" val="5222989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6FB0EB-9D11-4ABE-A218-F944FF1F791E}" type="datetimeFigureOut">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AD35D3-DA06-40C7-921A-DE091F461266}" type="slidenum">
              <a:rPr lang="en-US" smtClean="0"/>
              <a:t>‹#›</a:t>
            </a:fld>
            <a:endParaRPr lang="en-US"/>
          </a:p>
        </p:txBody>
      </p:sp>
    </p:spTree>
    <p:extLst>
      <p:ext uri="{BB962C8B-B14F-4D97-AF65-F5344CB8AC3E}">
        <p14:creationId xmlns:p14="http://schemas.microsoft.com/office/powerpoint/2010/main" val="17197537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6FB0EB-9D11-4ABE-A218-F944FF1F791E}"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D35D3-DA06-40C7-921A-DE091F461266}" type="slidenum">
              <a:rPr lang="en-US" smtClean="0"/>
              <a:t>‹#›</a:t>
            </a:fld>
            <a:endParaRPr lang="en-US"/>
          </a:p>
        </p:txBody>
      </p:sp>
    </p:spTree>
    <p:extLst>
      <p:ext uri="{BB962C8B-B14F-4D97-AF65-F5344CB8AC3E}">
        <p14:creationId xmlns:p14="http://schemas.microsoft.com/office/powerpoint/2010/main" val="2087848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889001"/>
          </a:xfrm>
          <a:solidFill>
            <a:schemeClr val="accent1"/>
          </a:solidFill>
        </p:spPr>
        <p:txBody>
          <a:bodyPr lIns="822960" rIns="822960">
            <a:normAutofit/>
          </a:bodyPr>
          <a:lstStyle>
            <a:lvl1pPr algn="r">
              <a:defRPr sz="3600">
                <a:solidFill>
                  <a:schemeClr val="bg1">
                    <a:lumMod val="65000"/>
                  </a:schemeClr>
                </a:solidFill>
              </a:defRPr>
            </a:lvl1pPr>
          </a:lstStyle>
          <a:p>
            <a:r>
              <a:rPr lang="en-US" dirty="0"/>
              <a:t>Click to edit title</a:t>
            </a:r>
          </a:p>
        </p:txBody>
      </p:sp>
      <p:sp>
        <p:nvSpPr>
          <p:cNvPr id="3" name="Content Placeholder 2"/>
          <p:cNvSpPr>
            <a:spLocks noGrp="1"/>
          </p:cNvSpPr>
          <p:nvPr>
            <p:ph idx="1"/>
          </p:nvPr>
        </p:nvSpPr>
        <p:spPr bwMode="black"/>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bwMode="black"/>
        <p:txBody>
          <a:bodyPr/>
          <a:lstStyle/>
          <a:p>
            <a:fld id="{824D5D47-1752-4D84-8BFB-C2F71A34C932}" type="datetime1">
              <a:rPr lang="en-US" smtClean="0"/>
              <a:t>12/16/2022</a:t>
            </a:fld>
            <a:endParaRPr lang="en-US" dirty="0"/>
          </a:p>
        </p:txBody>
      </p:sp>
      <p:sp>
        <p:nvSpPr>
          <p:cNvPr id="1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7"/>
          <p:cNvSpPr/>
          <p:nvPr userDrawn="1"/>
        </p:nvSpPr>
        <p:spPr bwMode="auto">
          <a:xfrm>
            <a:off x="0" y="894290"/>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043604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6FB0EB-9D11-4ABE-A218-F944FF1F791E}" type="datetimeFigureOut">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D35D3-DA06-40C7-921A-DE091F461266}" type="slidenum">
              <a:rPr lang="en-US" smtClean="0"/>
              <a:t>‹#›</a:t>
            </a:fld>
            <a:endParaRPr lang="en-US"/>
          </a:p>
        </p:txBody>
      </p:sp>
    </p:spTree>
    <p:extLst>
      <p:ext uri="{BB962C8B-B14F-4D97-AF65-F5344CB8AC3E}">
        <p14:creationId xmlns:p14="http://schemas.microsoft.com/office/powerpoint/2010/main" val="26732597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2_Quote Solid Light Background">
    <p:bg bwMode="auto">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3223192"/>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bwMode="black">
          <a:xfrm>
            <a:off x="838200" y="4962525"/>
            <a:ext cx="10515600" cy="1373322"/>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black">
          <a:xfrm>
            <a:off x="0" y="6492875"/>
            <a:ext cx="1358590" cy="365125"/>
          </a:xfrm>
        </p:spPr>
        <p:txBody>
          <a:bodyPr/>
          <a:lstStyle>
            <a:lvl1pPr>
              <a:defRPr>
                <a:solidFill>
                  <a:schemeClr val="tx2"/>
                </a:solidFill>
              </a:defRPr>
            </a:lvl1pPr>
          </a:lstStyle>
          <a:p>
            <a:fld id="{466A75E6-E45B-4C5D-981E-7C8ED0C72F5D}" type="datetime1">
              <a:rPr lang="en-US" smtClean="0"/>
              <a:pPr/>
              <a:t>12/16/2022</a:t>
            </a:fld>
            <a:endParaRPr lang="en-US" dirty="0"/>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dirty="0">
                <a:solidFill>
                  <a:schemeClr val="tx2"/>
                </a:solidFill>
              </a:rPr>
              <a:t>Optional Tagline Goes Here</a:t>
            </a:r>
            <a:r>
              <a:rPr lang="en-US" dirty="0"/>
              <a:t> </a:t>
            </a:r>
            <a:r>
              <a:rPr lang="en-US" dirty="0">
                <a:solidFill>
                  <a:schemeClr val="accent1"/>
                </a:solidFill>
              </a:rPr>
              <a:t>|</a:t>
            </a:r>
            <a:r>
              <a:rPr lang="en-US" dirty="0"/>
              <a:t> </a:t>
            </a:r>
            <a:r>
              <a:rPr lang="en-US" dirty="0">
                <a:solidFill>
                  <a:schemeClr val="tx2"/>
                </a:solidFill>
              </a:rPr>
              <a:t>mn.gov/</a:t>
            </a:r>
            <a:r>
              <a:rPr lang="en-US" dirty="0" err="1">
                <a:solidFill>
                  <a:schemeClr val="tx2"/>
                </a:solidFill>
              </a:rPr>
              <a:t>websiteurl</a:t>
            </a:r>
            <a:endParaRPr lang="en-US" dirty="0">
              <a:solidFill>
                <a:schemeClr val="tx2"/>
              </a:solidFill>
            </a:endParaRPr>
          </a:p>
        </p:txBody>
      </p:sp>
      <p:sp>
        <p:nvSpPr>
          <p:cNvPr id="4" name="Slide Number Placeholder 3"/>
          <p:cNvSpPr>
            <a:spLocks noGrp="1"/>
          </p:cNvSpPr>
          <p:nvPr>
            <p:ph type="sldNum" sz="quarter" idx="11"/>
          </p:nvPr>
        </p:nvSpPr>
        <p:spPr bwMode="black">
          <a:xfrm>
            <a:off x="10729332" y="6492875"/>
            <a:ext cx="1462668" cy="365125"/>
          </a:xfrm>
        </p:spPr>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bwMode="white">
          <a:xfrm>
            <a:off x="0" y="0"/>
            <a:ext cx="12192000" cy="103822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gray">
          <a:xfrm>
            <a:off x="8685086" y="56142"/>
            <a:ext cx="3234329" cy="982083"/>
          </a:xfrm>
          <a:prstGeom prst="rect">
            <a:avLst/>
          </a:prstGeom>
        </p:spPr>
      </p:pic>
    </p:spTree>
    <p:extLst>
      <p:ext uri="{BB962C8B-B14F-4D97-AF65-F5344CB8AC3E}">
        <p14:creationId xmlns:p14="http://schemas.microsoft.com/office/powerpoint/2010/main" val="3098243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bwMode="auto">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bwMode="auto">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bwMode="black"/>
        <p:txBody>
          <a:bodyPr/>
          <a:lstStyle/>
          <a:p>
            <a:fld id="{7C198DD1-C477-482D-A126-3FBDD1778E48}" type="datetime1">
              <a:rPr lang="en-US" smtClean="0"/>
              <a:t>12/16/2022</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0" name="Rectangle 9"/>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1702690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Boxed)">
    <p:bg bwMode="auto">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bwMode="auto">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bwMode="black"/>
        <p:txBody>
          <a:bodyPr/>
          <a:lstStyle/>
          <a:p>
            <a:fld id="{9A198C9B-0587-4A1E-9E03-E4C9FE222F08}" type="datetime1">
              <a:rPr lang="en-US" smtClean="0"/>
              <a:t>12/16/2022</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3763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bwMode="auto">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bwMode="auto">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bwMode="black"/>
        <p:txBody>
          <a:bodyPr/>
          <a:lstStyle/>
          <a:p>
            <a:fld id="{5485A5BA-A5F9-4138-9E4B-FFD626F6437A}" type="datetime1">
              <a:rPr lang="en-US" smtClean="0"/>
              <a:t>12/16/2022</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9617714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12/16/2022</a:t>
            </a:fld>
            <a:endParaRPr lang="en-US" dirty="0"/>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086599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6FB0EB-9D11-4ABE-A218-F944FF1F791E}" type="datetimeFigureOut">
              <a:rPr lang="en-US" smtClean="0"/>
              <a:t>12/16/2022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AD35D3-DA06-40C7-921A-DE091F461266}" type="slidenum">
              <a:rPr lang="en-US" smtClean="0"/>
              <a:t>‹#›</a:t>
            </a:fld>
            <a:endParaRPr lang="en-US"/>
          </a:p>
        </p:txBody>
      </p:sp>
    </p:spTree>
    <p:extLst>
      <p:ext uri="{BB962C8B-B14F-4D97-AF65-F5344CB8AC3E}">
        <p14:creationId xmlns:p14="http://schemas.microsoft.com/office/powerpoint/2010/main" val="333360577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56.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56.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4560711"/>
            <a:ext cx="12192000" cy="1246986"/>
          </a:xfrm>
        </p:spPr>
        <p:txBody>
          <a:bodyPr>
            <a:normAutofit/>
          </a:bodyPr>
          <a:lstStyle/>
          <a:p>
            <a:r>
              <a:rPr lang="en-US" dirty="0"/>
              <a:t>White Pine Blister Rust Management Recommendations</a:t>
            </a:r>
          </a:p>
        </p:txBody>
      </p:sp>
      <p:sp>
        <p:nvSpPr>
          <p:cNvPr id="8" name="Text Placeholder 2">
            <a:extLst>
              <a:ext uri="{FF2B5EF4-FFF2-40B4-BE49-F238E27FC236}">
                <a16:creationId xmlns:a16="http://schemas.microsoft.com/office/drawing/2014/main" id="{7E9B1918-B954-60D0-2A73-E18556C4E7AB}"/>
              </a:ext>
            </a:extLst>
          </p:cNvPr>
          <p:cNvSpPr>
            <a:spLocks noGrp="1"/>
          </p:cNvSpPr>
          <p:nvPr>
            <p:ph type="body" sz="quarter" idx="14"/>
          </p:nvPr>
        </p:nvSpPr>
        <p:spPr>
          <a:xfrm>
            <a:off x="5604933" y="5870942"/>
            <a:ext cx="6587067" cy="987058"/>
          </a:xfrm>
        </p:spPr>
        <p:txBody>
          <a:bodyPr>
            <a:normAutofit/>
          </a:bodyPr>
          <a:lstStyle/>
          <a:p>
            <a:pPr lvl="0">
              <a:buClr>
                <a:srgbClr val="003865"/>
              </a:buClr>
            </a:pPr>
            <a:r>
              <a:rPr lang="en-US" dirty="0">
                <a:solidFill>
                  <a:srgbClr val="003865"/>
                </a:solidFill>
              </a:rPr>
              <a:t>Eric Otto| Forest Health Specialist</a:t>
            </a:r>
          </a:p>
          <a:p>
            <a:r>
              <a:rPr lang="en-US" dirty="0"/>
              <a:t>NSFC Virtual Landowner Meeting</a:t>
            </a:r>
          </a:p>
          <a:p>
            <a:r>
              <a:rPr lang="en-US" dirty="0"/>
              <a:t>12/16/2022</a:t>
            </a:r>
          </a:p>
        </p:txBody>
      </p:sp>
      <p:pic>
        <p:nvPicPr>
          <p:cNvPr id="14" name="Picture 13" descr="A group of trees&#10;&#10;Description automatically generated with low confidence">
            <a:extLst>
              <a:ext uri="{FF2B5EF4-FFF2-40B4-BE49-F238E27FC236}">
                <a16:creationId xmlns:a16="http://schemas.microsoft.com/office/drawing/2014/main" id="{0ABD5F9F-9D09-5AE7-91FB-251BF2D15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387" y="-16971"/>
            <a:ext cx="6099788" cy="4574841"/>
          </a:xfrm>
          <a:prstGeom prst="rect">
            <a:avLst/>
          </a:prstGeom>
        </p:spPr>
      </p:pic>
      <p:pic>
        <p:nvPicPr>
          <p:cNvPr id="15" name="Picture 2" descr="D:\Users\brschwin\Pictures\white pine\white pine blister rust\20160311_135058.jpg">
            <a:extLst>
              <a:ext uri="{FF2B5EF4-FFF2-40B4-BE49-F238E27FC236}">
                <a16:creationId xmlns:a16="http://schemas.microsoft.com/office/drawing/2014/main" id="{FF0A70C4-80F4-9914-A8DF-F76D0EC4D9E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693" r="7884" b="17949"/>
          <a:stretch/>
        </p:blipFill>
        <p:spPr bwMode="auto">
          <a:xfrm>
            <a:off x="6424914" y="-14130"/>
            <a:ext cx="5532699" cy="4574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980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8342650" y="2539095"/>
            <a:ext cx="3585275" cy="1779809"/>
          </a:xfrm>
        </p:spPr>
        <p:txBody>
          <a:bodyPr>
            <a:normAutofit fontScale="92500" lnSpcReduction="20000"/>
          </a:bodyPr>
          <a:lstStyle/>
          <a:p>
            <a:pPr>
              <a:buClr>
                <a:schemeClr val="tx2"/>
              </a:buClr>
            </a:pPr>
            <a:r>
              <a:rPr lang="en-US" sz="3200" dirty="0"/>
              <a:t>Plant resistant white pine trees</a:t>
            </a:r>
          </a:p>
          <a:p>
            <a:pPr lvl="1">
              <a:buClr>
                <a:schemeClr val="tx2"/>
              </a:buClr>
            </a:pPr>
            <a:r>
              <a:rPr lang="en-US" sz="2800" dirty="0"/>
              <a:t>Patton’s Silver Splendor</a:t>
            </a:r>
          </a:p>
        </p:txBody>
      </p:sp>
      <p:pic>
        <p:nvPicPr>
          <p:cNvPr id="1026" name="Picture 2" descr="mage result for white pine silver splend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447" y="1291608"/>
            <a:ext cx="7733654" cy="515576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6F1A54D-2044-ABF3-DCB3-F08100865949}"/>
              </a:ext>
            </a:extLst>
          </p:cNvPr>
          <p:cNvSpPr txBox="1">
            <a:spLocks/>
          </p:cNvSpPr>
          <p:nvPr/>
        </p:nvSpPr>
        <p:spPr bwMode="black">
          <a:xfrm>
            <a:off x="838200" y="1524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Recommendations for planting material</a:t>
            </a:r>
          </a:p>
        </p:txBody>
      </p:sp>
      <p:sp>
        <p:nvSpPr>
          <p:cNvPr id="6" name="TextBox 5">
            <a:extLst>
              <a:ext uri="{FF2B5EF4-FFF2-40B4-BE49-F238E27FC236}">
                <a16:creationId xmlns:a16="http://schemas.microsoft.com/office/drawing/2014/main" id="{95883283-D601-F4CD-C53B-A46DED53062F}"/>
              </a:ext>
            </a:extLst>
          </p:cNvPr>
          <p:cNvSpPr txBox="1"/>
          <p:nvPr/>
        </p:nvSpPr>
        <p:spPr>
          <a:xfrm>
            <a:off x="429429" y="6130777"/>
            <a:ext cx="1943382" cy="223723"/>
          </a:xfrm>
          <a:prstGeom prst="rect">
            <a:avLst/>
          </a:prstGeom>
          <a:solidFill>
            <a:schemeClr val="bg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tx2"/>
                </a:solidFill>
                <a:effectLst/>
                <a:uLnTx/>
                <a:uFillTx/>
              </a:rPr>
              <a:t>Minnesota Nursery Research Corporation</a:t>
            </a:r>
          </a:p>
        </p:txBody>
      </p:sp>
    </p:spTree>
    <p:extLst>
      <p:ext uri="{BB962C8B-B14F-4D97-AF65-F5344CB8AC3E}">
        <p14:creationId xmlns:p14="http://schemas.microsoft.com/office/powerpoint/2010/main" val="780355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33C151-D721-5FF1-7EAB-693C51CFAB27}"/>
              </a:ext>
            </a:extLst>
          </p:cNvPr>
          <p:cNvPicPr>
            <a:picLocks noChangeAspect="1"/>
          </p:cNvPicPr>
          <p:nvPr/>
        </p:nvPicPr>
        <p:blipFill>
          <a:blip r:embed="rId2"/>
          <a:stretch>
            <a:fillRect/>
          </a:stretch>
        </p:blipFill>
        <p:spPr>
          <a:xfrm>
            <a:off x="2955402" y="128466"/>
            <a:ext cx="5604076" cy="1660690"/>
          </a:xfrm>
          <a:prstGeom prst="rect">
            <a:avLst/>
          </a:prstGeom>
          <a:ln>
            <a:solidFill>
              <a:schemeClr val="tx2"/>
            </a:solidFill>
          </a:ln>
        </p:spPr>
      </p:pic>
      <p:pic>
        <p:nvPicPr>
          <p:cNvPr id="10" name="Picture 9">
            <a:extLst>
              <a:ext uri="{FF2B5EF4-FFF2-40B4-BE49-F238E27FC236}">
                <a16:creationId xmlns:a16="http://schemas.microsoft.com/office/drawing/2014/main" id="{AA09E0F6-3667-A0F0-D22B-0DE95D555680}"/>
              </a:ext>
            </a:extLst>
          </p:cNvPr>
          <p:cNvPicPr>
            <a:picLocks noChangeAspect="1"/>
          </p:cNvPicPr>
          <p:nvPr/>
        </p:nvPicPr>
        <p:blipFill>
          <a:blip r:embed="rId3"/>
          <a:stretch>
            <a:fillRect/>
          </a:stretch>
        </p:blipFill>
        <p:spPr>
          <a:xfrm>
            <a:off x="2129679" y="1895518"/>
            <a:ext cx="3819707" cy="4834016"/>
          </a:xfrm>
          <a:prstGeom prst="rect">
            <a:avLst/>
          </a:prstGeom>
          <a:ln>
            <a:noFill/>
          </a:ln>
        </p:spPr>
      </p:pic>
      <p:pic>
        <p:nvPicPr>
          <p:cNvPr id="12" name="Picture 11">
            <a:extLst>
              <a:ext uri="{FF2B5EF4-FFF2-40B4-BE49-F238E27FC236}">
                <a16:creationId xmlns:a16="http://schemas.microsoft.com/office/drawing/2014/main" id="{F8061CD6-A6D0-499D-FCF9-20312C8AAED9}"/>
              </a:ext>
            </a:extLst>
          </p:cNvPr>
          <p:cNvPicPr>
            <a:picLocks noChangeAspect="1"/>
          </p:cNvPicPr>
          <p:nvPr/>
        </p:nvPicPr>
        <p:blipFill>
          <a:blip r:embed="rId4"/>
          <a:stretch>
            <a:fillRect/>
          </a:stretch>
        </p:blipFill>
        <p:spPr>
          <a:xfrm>
            <a:off x="6242616" y="1901057"/>
            <a:ext cx="3078929" cy="4828477"/>
          </a:xfrm>
          <a:prstGeom prst="rect">
            <a:avLst/>
          </a:prstGeom>
          <a:ln>
            <a:noFill/>
          </a:ln>
        </p:spPr>
      </p:pic>
    </p:spTree>
    <p:extLst>
      <p:ext uri="{BB962C8B-B14F-4D97-AF65-F5344CB8AC3E}">
        <p14:creationId xmlns:p14="http://schemas.microsoft.com/office/powerpoint/2010/main" val="3420461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C40990-BBA6-1371-5755-17D6295D4E27}"/>
              </a:ext>
            </a:extLst>
          </p:cNvPr>
          <p:cNvSpPr>
            <a:spLocks noGrp="1"/>
          </p:cNvSpPr>
          <p:nvPr>
            <p:ph sz="quarter" idx="10"/>
          </p:nvPr>
        </p:nvSpPr>
        <p:spPr>
          <a:xfrm>
            <a:off x="838199" y="1366344"/>
            <a:ext cx="6014013" cy="5055721"/>
          </a:xfrm>
        </p:spPr>
        <p:txBody>
          <a:bodyPr>
            <a:normAutofit fontScale="92500" lnSpcReduction="20000"/>
          </a:bodyPr>
          <a:lstStyle/>
          <a:p>
            <a:pPr>
              <a:buClrTx/>
            </a:pPr>
            <a:r>
              <a:rPr lang="en-US" sz="3200" dirty="0"/>
              <a:t>Huge eradication effort from 1917 to 1968</a:t>
            </a:r>
          </a:p>
          <a:p>
            <a:pPr lvl="1">
              <a:buClrTx/>
            </a:pPr>
            <a:r>
              <a:rPr lang="en-US" sz="2800" dirty="0"/>
              <a:t>Full-time, seasonal, and CCC crews</a:t>
            </a:r>
          </a:p>
          <a:p>
            <a:pPr lvl="1">
              <a:buClrTx/>
            </a:pPr>
            <a:r>
              <a:rPr lang="en-US" sz="2800" dirty="0"/>
              <a:t>Overall, wasn’t feasible </a:t>
            </a:r>
          </a:p>
          <a:p>
            <a:pPr lvl="2">
              <a:buClrTx/>
            </a:pPr>
            <a:r>
              <a:rPr lang="en-US" sz="2800" dirty="0"/>
              <a:t>Grew back</a:t>
            </a:r>
          </a:p>
          <a:p>
            <a:pPr lvl="2">
              <a:buClrTx/>
            </a:pPr>
            <a:r>
              <a:rPr lang="en-US" sz="2800" dirty="0"/>
              <a:t>Spores disperse farther than removal radii</a:t>
            </a:r>
          </a:p>
          <a:p>
            <a:pPr lvl="2">
              <a:buClrTx/>
            </a:pPr>
            <a:r>
              <a:rPr lang="en-US" sz="2800" dirty="0"/>
              <a:t>Additional alternate hosts</a:t>
            </a:r>
          </a:p>
          <a:p>
            <a:pPr lvl="0">
              <a:buClrTx/>
            </a:pPr>
            <a:r>
              <a:rPr lang="en-US" sz="3200" dirty="0">
                <a:solidFill>
                  <a:srgbClr val="000000"/>
                </a:solidFill>
              </a:rPr>
              <a:t>Removal efforts could be justified</a:t>
            </a:r>
          </a:p>
          <a:p>
            <a:pPr lvl="1">
              <a:buClrTx/>
            </a:pPr>
            <a:r>
              <a:rPr lang="en-US" sz="2800" dirty="0">
                <a:solidFill>
                  <a:srgbClr val="000000"/>
                </a:solidFill>
              </a:rPr>
              <a:t>Few plants and easy to locate</a:t>
            </a:r>
          </a:p>
          <a:p>
            <a:pPr lvl="2">
              <a:buClrTx/>
            </a:pPr>
            <a:endParaRPr lang="en-US" sz="2800" dirty="0"/>
          </a:p>
          <a:p>
            <a:pPr lvl="2">
              <a:buClrTx/>
            </a:pPr>
            <a:endParaRPr lang="en-US" dirty="0"/>
          </a:p>
          <a:p>
            <a:endParaRPr lang="en-US" dirty="0"/>
          </a:p>
        </p:txBody>
      </p:sp>
      <p:sp>
        <p:nvSpPr>
          <p:cNvPr id="7" name="Title 1">
            <a:extLst>
              <a:ext uri="{FF2B5EF4-FFF2-40B4-BE49-F238E27FC236}">
                <a16:creationId xmlns:a16="http://schemas.microsoft.com/office/drawing/2014/main" id="{CBEF4EED-6760-FA94-8BD0-F1B90AE3BB4A}"/>
              </a:ext>
            </a:extLst>
          </p:cNvPr>
          <p:cNvSpPr txBox="1">
            <a:spLocks/>
          </p:cNvSpPr>
          <p:nvPr/>
        </p:nvSpPr>
        <p:spPr bwMode="black">
          <a:xfrm>
            <a:off x="990600" y="3048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accent1"/>
                </a:solidFill>
                <a:latin typeface="+mj-lt"/>
                <a:ea typeface="+mj-ea"/>
                <a:cs typeface="+mj-cs"/>
              </a:defRPr>
            </a:lvl1pPr>
          </a:lstStyle>
          <a:p>
            <a:pPr algn="l">
              <a:defRPr/>
            </a:pPr>
            <a:r>
              <a:rPr lang="en-US" sz="4400" dirty="0">
                <a:solidFill>
                  <a:sysClr val="windowText" lastClr="000000"/>
                </a:solidFill>
                <a:latin typeface="Calibri Light" panose="020F0302020204030204"/>
              </a:rPr>
              <a:t>Eradication of </a:t>
            </a:r>
            <a:r>
              <a:rPr lang="en-US" sz="4400" i="1" dirty="0">
                <a:solidFill>
                  <a:sysClr val="windowText" lastClr="000000"/>
                </a:solidFill>
                <a:latin typeface="Calibri Light" panose="020F0302020204030204"/>
              </a:rPr>
              <a:t>Ribes</a:t>
            </a:r>
          </a:p>
        </p:txBody>
      </p:sp>
      <p:pic>
        <p:nvPicPr>
          <p:cNvPr id="2050" name="Picture 2" descr="&#10;Above, a Forest Service blister rust control worker pulls ribes. Below, a blister rust worker receives attention in the first-aid cabin of a blister rust camp in North Idaho's Kaniksu National Forest in  1941. In the fall of 1941, blister rust camps spotted the national forests in eastern Washington and North Idaho using chemicals to eradicate harmful ribes from the forests.&#10; (Photo from Museum of North Idaho / The Spokesman-Review)">
            <a:extLst>
              <a:ext uri="{FF2B5EF4-FFF2-40B4-BE49-F238E27FC236}">
                <a16:creationId xmlns:a16="http://schemas.microsoft.com/office/drawing/2014/main" id="{253C5059-ACA3-B973-CA00-5E835D087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5223" y="434051"/>
            <a:ext cx="2568615" cy="364743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4BC4C63-AC2A-17D9-F7C0-B3F3F15BA2DD}"/>
              </a:ext>
            </a:extLst>
          </p:cNvPr>
          <p:cNvSpPr txBox="1"/>
          <p:nvPr/>
        </p:nvSpPr>
        <p:spPr>
          <a:xfrm>
            <a:off x="7065877" y="3642722"/>
            <a:ext cx="1994036" cy="338554"/>
          </a:xfrm>
          <a:prstGeom prst="rect">
            <a:avLst/>
          </a:prstGeom>
          <a:solidFill>
            <a:schemeClr val="bg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tx2"/>
                </a:solidFill>
                <a:effectLst/>
                <a:uLnTx/>
                <a:uFillTx/>
              </a:rPr>
              <a:t>Museum of North Idaho / The Spokesman-Review</a:t>
            </a:r>
          </a:p>
        </p:txBody>
      </p:sp>
      <p:pic>
        <p:nvPicPr>
          <p:cNvPr id="2052" name="Picture 4" descr="Save Your Pines Poster">
            <a:extLst>
              <a:ext uri="{FF2B5EF4-FFF2-40B4-BE49-F238E27FC236}">
                <a16:creationId xmlns:a16="http://schemas.microsoft.com/office/drawing/2014/main" id="{34BBAB68-55C6-446C-34E8-69267F5D8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7764" y="2475978"/>
            <a:ext cx="2594510" cy="4077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29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838200" y="1366345"/>
            <a:ext cx="7615989" cy="5050497"/>
          </a:xfrm>
        </p:spPr>
        <p:txBody>
          <a:bodyPr>
            <a:normAutofit lnSpcReduction="10000"/>
          </a:bodyPr>
          <a:lstStyle/>
          <a:p>
            <a:pPr>
              <a:buClrTx/>
            </a:pPr>
            <a:r>
              <a:rPr lang="en-US" sz="3200" dirty="0"/>
              <a:t>Best to manage white pine under an existing overstory</a:t>
            </a:r>
          </a:p>
          <a:p>
            <a:pPr>
              <a:buClrTx/>
            </a:pPr>
            <a:r>
              <a:rPr lang="en-US" sz="3200" dirty="0"/>
              <a:t>Grow white pine under an overstory with 40-50 percent crown closure</a:t>
            </a:r>
          </a:p>
          <a:p>
            <a:pPr>
              <a:buClrTx/>
            </a:pPr>
            <a:r>
              <a:rPr lang="en-US" sz="3200" dirty="0"/>
              <a:t>Grow white pine in high densities</a:t>
            </a:r>
          </a:p>
          <a:p>
            <a:pPr lvl="1">
              <a:buClrTx/>
            </a:pPr>
            <a:r>
              <a:rPr lang="en-US" sz="2800" dirty="0"/>
              <a:t>6 x 6 ft. spacing</a:t>
            </a:r>
          </a:p>
          <a:p>
            <a:pPr lvl="1">
              <a:buClrTx/>
            </a:pPr>
            <a:r>
              <a:rPr lang="en-US" sz="2800" dirty="0"/>
              <a:t>Thin when trees reach 20-24 ft. in height</a:t>
            </a:r>
          </a:p>
          <a:p>
            <a:pPr lvl="0">
              <a:buClrTx/>
            </a:pPr>
            <a:r>
              <a:rPr lang="en-US" sz="3200" dirty="0">
                <a:solidFill>
                  <a:srgbClr val="000000"/>
                </a:solidFill>
              </a:rPr>
              <a:t>Same management for white pine weevil</a:t>
            </a:r>
          </a:p>
          <a:p>
            <a:pPr lvl="1">
              <a:buClrTx/>
            </a:pPr>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5716" y="906379"/>
            <a:ext cx="2618084" cy="5791200"/>
          </a:xfrm>
          <a:prstGeom prst="rect">
            <a:avLst/>
          </a:prstGeom>
        </p:spPr>
      </p:pic>
      <p:sp>
        <p:nvSpPr>
          <p:cNvPr id="8" name="Title 1">
            <a:extLst>
              <a:ext uri="{FF2B5EF4-FFF2-40B4-BE49-F238E27FC236}">
                <a16:creationId xmlns:a16="http://schemas.microsoft.com/office/drawing/2014/main" id="{99CFFF3A-6808-224D-E7BB-016E684BF9C9}"/>
              </a:ext>
            </a:extLst>
          </p:cNvPr>
          <p:cNvSpPr txBox="1">
            <a:spLocks/>
          </p:cNvSpPr>
          <p:nvPr/>
        </p:nvSpPr>
        <p:spPr bwMode="black">
          <a:xfrm>
            <a:off x="838200" y="1524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Where and how to plant white pine</a:t>
            </a:r>
          </a:p>
        </p:txBody>
      </p:sp>
      <p:sp>
        <p:nvSpPr>
          <p:cNvPr id="9" name="TextBox 8">
            <a:extLst>
              <a:ext uri="{FF2B5EF4-FFF2-40B4-BE49-F238E27FC236}">
                <a16:creationId xmlns:a16="http://schemas.microsoft.com/office/drawing/2014/main" id="{A55451CF-B509-CD03-7DCE-48176B805FAB}"/>
              </a:ext>
            </a:extLst>
          </p:cNvPr>
          <p:cNvSpPr txBox="1"/>
          <p:nvPr/>
        </p:nvSpPr>
        <p:spPr>
          <a:xfrm>
            <a:off x="8829643" y="6340287"/>
            <a:ext cx="1055137" cy="215444"/>
          </a:xfrm>
          <a:prstGeom prst="rect">
            <a:avLst/>
          </a:prstGeom>
          <a:solidFill>
            <a:schemeClr val="bg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tx2"/>
                </a:solidFill>
                <a:effectLst/>
                <a:uLnTx/>
                <a:uFillTx/>
              </a:rPr>
              <a:t>USDA Forest Service</a:t>
            </a:r>
          </a:p>
        </p:txBody>
      </p:sp>
      <p:pic>
        <p:nvPicPr>
          <p:cNvPr id="6" name="Picture 2" descr="https://bugwoodcloud.org/images/768x512/5492751.jpg">
            <a:extLst>
              <a:ext uri="{FF2B5EF4-FFF2-40B4-BE49-F238E27FC236}">
                <a16:creationId xmlns:a16="http://schemas.microsoft.com/office/drawing/2014/main" id="{9A99415F-1777-6F40-6F46-4AC058AD3A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9507" y="1284695"/>
            <a:ext cx="3270546" cy="49058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DB47E25-9784-7404-4DBC-0803F2D797AC}"/>
              </a:ext>
            </a:extLst>
          </p:cNvPr>
          <p:cNvSpPr txBox="1"/>
          <p:nvPr/>
        </p:nvSpPr>
        <p:spPr>
          <a:xfrm>
            <a:off x="8334569" y="5782344"/>
            <a:ext cx="1787627" cy="338554"/>
          </a:xfrm>
          <a:prstGeom prst="rect">
            <a:avLst/>
          </a:prstGeom>
          <a:solidFill>
            <a:schemeClr val="bg1"/>
          </a:solidFill>
        </p:spPr>
        <p:txBody>
          <a:bodyPr wrap="square" rtlCol="0">
            <a:spAutoFit/>
          </a:bodyPr>
          <a:lstStyle/>
          <a:p>
            <a:pPr lvl="0">
              <a:defRPr/>
            </a:pPr>
            <a:r>
              <a:rPr lang="en-US" sz="800" kern="0" dirty="0">
                <a:solidFill>
                  <a:schemeClr val="tx2"/>
                </a:solidFill>
              </a:rPr>
              <a:t>Steven Katovich, USDA Forest Service, Bugwood.org </a:t>
            </a:r>
          </a:p>
        </p:txBody>
      </p:sp>
    </p:spTree>
    <p:extLst>
      <p:ext uri="{BB962C8B-B14F-4D97-AF65-F5344CB8AC3E}">
        <p14:creationId xmlns:p14="http://schemas.microsoft.com/office/powerpoint/2010/main" val="399037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838201" y="1366345"/>
            <a:ext cx="5525022" cy="5158219"/>
          </a:xfrm>
        </p:spPr>
        <p:txBody>
          <a:bodyPr>
            <a:normAutofit lnSpcReduction="10000"/>
          </a:bodyPr>
          <a:lstStyle/>
          <a:p>
            <a:pPr>
              <a:buClrTx/>
            </a:pPr>
            <a:r>
              <a:rPr lang="en-US" sz="3200" dirty="0"/>
              <a:t>Avoid planting in depressions, small canopy openings, north aspects, west aspects, and slope bases</a:t>
            </a:r>
          </a:p>
          <a:p>
            <a:pPr>
              <a:buClrTx/>
            </a:pPr>
            <a:r>
              <a:rPr lang="en-US" sz="3200" dirty="0"/>
              <a:t>North Shore is in zone 4</a:t>
            </a:r>
          </a:p>
          <a:p>
            <a:pPr lvl="1">
              <a:buClrTx/>
            </a:pPr>
            <a:r>
              <a:rPr lang="en-US" sz="2800" dirty="0"/>
              <a:t>Control is needed</a:t>
            </a:r>
          </a:p>
          <a:p>
            <a:pPr lvl="0">
              <a:buClrTx/>
            </a:pPr>
            <a:r>
              <a:rPr lang="en-US" sz="3200" dirty="0">
                <a:solidFill>
                  <a:srgbClr val="000000"/>
                </a:solidFill>
              </a:rPr>
              <a:t>Think about management for other issues in addition to blister rust</a:t>
            </a:r>
          </a:p>
          <a:p>
            <a:pPr lvl="1">
              <a:buClrTx/>
            </a:pPr>
            <a:endParaRPr lang="en-US" sz="2800" dirty="0"/>
          </a:p>
          <a:p>
            <a:pPr lvl="1">
              <a:buClrTx/>
            </a:pPr>
            <a:endParaRPr lang="en-US" sz="2800" dirty="0"/>
          </a:p>
          <a:p>
            <a:pPr marL="0" indent="0">
              <a:buClrTx/>
              <a:buNone/>
            </a:pPr>
            <a:endParaRPr lang="en-US" sz="3200" dirty="0"/>
          </a:p>
        </p:txBody>
      </p:sp>
      <p:sp>
        <p:nvSpPr>
          <p:cNvPr id="8" name="Title 1">
            <a:extLst>
              <a:ext uri="{FF2B5EF4-FFF2-40B4-BE49-F238E27FC236}">
                <a16:creationId xmlns:a16="http://schemas.microsoft.com/office/drawing/2014/main" id="{99CFFF3A-6808-224D-E7BB-016E684BF9C9}"/>
              </a:ext>
            </a:extLst>
          </p:cNvPr>
          <p:cNvSpPr txBox="1">
            <a:spLocks/>
          </p:cNvSpPr>
          <p:nvPr/>
        </p:nvSpPr>
        <p:spPr bwMode="black">
          <a:xfrm>
            <a:off x="838200" y="1524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Where and how to plant white pine</a:t>
            </a:r>
          </a:p>
        </p:txBody>
      </p:sp>
      <p:pic>
        <p:nvPicPr>
          <p:cNvPr id="5" name="Picture 4">
            <a:extLst>
              <a:ext uri="{FF2B5EF4-FFF2-40B4-BE49-F238E27FC236}">
                <a16:creationId xmlns:a16="http://schemas.microsoft.com/office/drawing/2014/main" id="{E4096195-D582-40C6-A078-171467499694}"/>
              </a:ext>
            </a:extLst>
          </p:cNvPr>
          <p:cNvPicPr>
            <a:picLocks noChangeAspect="1"/>
          </p:cNvPicPr>
          <p:nvPr/>
        </p:nvPicPr>
        <p:blipFill>
          <a:blip r:embed="rId3"/>
          <a:stretch>
            <a:fillRect/>
          </a:stretch>
        </p:blipFill>
        <p:spPr>
          <a:xfrm>
            <a:off x="6208080" y="1895841"/>
            <a:ext cx="5771707" cy="4152734"/>
          </a:xfrm>
          <a:prstGeom prst="rect">
            <a:avLst/>
          </a:prstGeom>
        </p:spPr>
      </p:pic>
      <p:sp>
        <p:nvSpPr>
          <p:cNvPr id="10" name="TextBox 9">
            <a:extLst>
              <a:ext uri="{FF2B5EF4-FFF2-40B4-BE49-F238E27FC236}">
                <a16:creationId xmlns:a16="http://schemas.microsoft.com/office/drawing/2014/main" id="{71D67FA2-A202-FDF7-A7D1-8BFE63481DEF}"/>
              </a:ext>
            </a:extLst>
          </p:cNvPr>
          <p:cNvSpPr txBox="1"/>
          <p:nvPr/>
        </p:nvSpPr>
        <p:spPr>
          <a:xfrm>
            <a:off x="6363223" y="5732923"/>
            <a:ext cx="1055137" cy="215444"/>
          </a:xfrm>
          <a:prstGeom prst="rect">
            <a:avLst/>
          </a:prstGeom>
          <a:solidFill>
            <a:schemeClr val="bg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tx2"/>
                </a:solidFill>
                <a:effectLst/>
                <a:uLnTx/>
                <a:uFillTx/>
              </a:rPr>
              <a:t>USDA Forest Service</a:t>
            </a:r>
          </a:p>
        </p:txBody>
      </p:sp>
    </p:spTree>
    <p:extLst>
      <p:ext uri="{BB962C8B-B14F-4D97-AF65-F5344CB8AC3E}">
        <p14:creationId xmlns:p14="http://schemas.microsoft.com/office/powerpoint/2010/main" val="235544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839550" y="477279"/>
            <a:ext cx="3250401" cy="6053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74DF669D-3F16-07BF-D3B8-F59544E22A50}"/>
              </a:ext>
            </a:extLst>
          </p:cNvPr>
          <p:cNvSpPr txBox="1">
            <a:spLocks/>
          </p:cNvSpPr>
          <p:nvPr/>
        </p:nvSpPr>
        <p:spPr bwMode="black">
          <a:xfrm>
            <a:off x="838200" y="1524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Resources</a:t>
            </a:r>
          </a:p>
        </p:txBody>
      </p:sp>
      <p:pic>
        <p:nvPicPr>
          <p:cNvPr id="5" name="Picture 4">
            <a:extLst>
              <a:ext uri="{FF2B5EF4-FFF2-40B4-BE49-F238E27FC236}">
                <a16:creationId xmlns:a16="http://schemas.microsoft.com/office/drawing/2014/main" id="{F0722E85-936A-8F7C-22AF-E3716B3497BC}"/>
              </a:ext>
            </a:extLst>
          </p:cNvPr>
          <p:cNvPicPr>
            <a:picLocks noChangeAspect="1"/>
          </p:cNvPicPr>
          <p:nvPr/>
        </p:nvPicPr>
        <p:blipFill>
          <a:blip r:embed="rId3"/>
          <a:stretch>
            <a:fillRect/>
          </a:stretch>
        </p:blipFill>
        <p:spPr>
          <a:xfrm>
            <a:off x="9329130" y="477279"/>
            <a:ext cx="2674802" cy="6053500"/>
          </a:xfrm>
          <a:prstGeom prst="rect">
            <a:avLst/>
          </a:prstGeom>
          <a:ln>
            <a:solidFill>
              <a:schemeClr val="tx2"/>
            </a:solidFill>
          </a:ln>
        </p:spPr>
      </p:pic>
      <p:pic>
        <p:nvPicPr>
          <p:cNvPr id="8" name="Picture 7">
            <a:extLst>
              <a:ext uri="{FF2B5EF4-FFF2-40B4-BE49-F238E27FC236}">
                <a16:creationId xmlns:a16="http://schemas.microsoft.com/office/drawing/2014/main" id="{8FE792C6-69AB-05E4-FFD5-28867295EA16}"/>
              </a:ext>
            </a:extLst>
          </p:cNvPr>
          <p:cNvPicPr>
            <a:picLocks noChangeAspect="1"/>
          </p:cNvPicPr>
          <p:nvPr/>
        </p:nvPicPr>
        <p:blipFill>
          <a:blip r:embed="rId4"/>
          <a:stretch>
            <a:fillRect/>
          </a:stretch>
        </p:blipFill>
        <p:spPr>
          <a:xfrm>
            <a:off x="185509" y="2305454"/>
            <a:ext cx="5534429" cy="2247099"/>
          </a:xfrm>
          <a:prstGeom prst="rect">
            <a:avLst/>
          </a:prstGeom>
          <a:ln>
            <a:solidFill>
              <a:schemeClr val="tx2"/>
            </a:solidFill>
          </a:ln>
        </p:spPr>
      </p:pic>
    </p:spTree>
    <p:extLst>
      <p:ext uri="{BB962C8B-B14F-4D97-AF65-F5344CB8AC3E}">
        <p14:creationId xmlns:p14="http://schemas.microsoft.com/office/powerpoint/2010/main" val="29724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8332922" y="2778506"/>
            <a:ext cx="3585275" cy="2172874"/>
          </a:xfrm>
        </p:spPr>
        <p:txBody>
          <a:bodyPr>
            <a:normAutofit/>
          </a:bodyPr>
          <a:lstStyle/>
          <a:p>
            <a:pPr>
              <a:buClrTx/>
            </a:pPr>
            <a:r>
              <a:rPr lang="en-US" sz="3200" dirty="0"/>
              <a:t>&gt;99% of infections occur within 9 feet of the ground</a:t>
            </a:r>
          </a:p>
          <a:p>
            <a:endParaRPr lang="en-US" sz="3200" dirty="0">
              <a:solidFill>
                <a:schemeClr val="tx1"/>
              </a:solidFill>
            </a:endParaRPr>
          </a:p>
        </p:txBody>
      </p:sp>
      <p:pic>
        <p:nvPicPr>
          <p:cNvPr id="8" name="Picture 2" descr="C:\Users\schwib\Pictures\DNR_Photos\Pine\White Pine\WPBR\likely\IMG_3038.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80839" y="1524932"/>
            <a:ext cx="3463563" cy="49746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D:\Users\brschwin\Pictures\WI_DNR\Pine\White Pine\WPBR\irv_langlade\CIMG6933.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3803" y="1524932"/>
            <a:ext cx="3732455" cy="4976607"/>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2140030" y="5462249"/>
            <a:ext cx="1143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0" name="Title 1">
            <a:extLst>
              <a:ext uri="{FF2B5EF4-FFF2-40B4-BE49-F238E27FC236}">
                <a16:creationId xmlns:a16="http://schemas.microsoft.com/office/drawing/2014/main" id="{3327F915-13F4-F846-A19F-F3B0C1CBBEEB}"/>
              </a:ext>
            </a:extLst>
          </p:cNvPr>
          <p:cNvSpPr txBox="1">
            <a:spLocks/>
          </p:cNvSpPr>
          <p:nvPr/>
        </p:nvSpPr>
        <p:spPr bwMode="black">
          <a:xfrm>
            <a:off x="838200" y="1524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Prune to prevent blister rust</a:t>
            </a:r>
          </a:p>
        </p:txBody>
      </p:sp>
    </p:spTree>
    <p:extLst>
      <p:ext uri="{BB962C8B-B14F-4D97-AF65-F5344CB8AC3E}">
        <p14:creationId xmlns:p14="http://schemas.microsoft.com/office/powerpoint/2010/main" val="616998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838200" y="1445816"/>
            <a:ext cx="5139177" cy="4711792"/>
          </a:xfrm>
        </p:spPr>
        <p:txBody>
          <a:bodyPr>
            <a:normAutofit/>
          </a:bodyPr>
          <a:lstStyle/>
          <a:p>
            <a:pPr>
              <a:spcAft>
                <a:spcPts val="0"/>
              </a:spcAft>
              <a:buClrTx/>
            </a:pPr>
            <a:r>
              <a:rPr lang="en-US" sz="2800" dirty="0"/>
              <a:t>Pruning can start when trees are about 5 years old and 2 feet tall or more</a:t>
            </a:r>
          </a:p>
          <a:p>
            <a:pPr>
              <a:spcAft>
                <a:spcPts val="0"/>
              </a:spcAft>
              <a:buClrTx/>
            </a:pPr>
            <a:r>
              <a:rPr lang="en-US" sz="2800" dirty="0"/>
              <a:t>Prune lowest branches off the trees</a:t>
            </a:r>
          </a:p>
          <a:p>
            <a:pPr>
              <a:spcAft>
                <a:spcPts val="0"/>
              </a:spcAft>
              <a:buClrTx/>
            </a:pPr>
            <a:r>
              <a:rPr lang="en-US" sz="2800" dirty="0"/>
              <a:t>Leave 2/3 of the live crown</a:t>
            </a:r>
          </a:p>
          <a:p>
            <a:pPr>
              <a:spcAft>
                <a:spcPts val="0"/>
              </a:spcAft>
              <a:buClrTx/>
            </a:pPr>
            <a:r>
              <a:rPr lang="en-US" sz="2800" dirty="0"/>
              <a:t>Pruning should continue to a minimum height of 9 feet and 17 feet is ideal</a:t>
            </a:r>
          </a:p>
        </p:txBody>
      </p:sp>
      <p:sp>
        <p:nvSpPr>
          <p:cNvPr id="10" name="Title 1">
            <a:extLst>
              <a:ext uri="{FF2B5EF4-FFF2-40B4-BE49-F238E27FC236}">
                <a16:creationId xmlns:a16="http://schemas.microsoft.com/office/drawing/2014/main" id="{3327F915-13F4-F846-A19F-F3B0C1CBBEEB}"/>
              </a:ext>
            </a:extLst>
          </p:cNvPr>
          <p:cNvSpPr txBox="1">
            <a:spLocks/>
          </p:cNvSpPr>
          <p:nvPr/>
        </p:nvSpPr>
        <p:spPr bwMode="black">
          <a:xfrm>
            <a:off x="838200" y="1524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How to prune</a:t>
            </a:r>
          </a:p>
        </p:txBody>
      </p:sp>
      <p:pic>
        <p:nvPicPr>
          <p:cNvPr id="5" name="Picture 4" descr="Diagram&#10;&#10;Description automatically generated with low confidence">
            <a:extLst>
              <a:ext uri="{FF2B5EF4-FFF2-40B4-BE49-F238E27FC236}">
                <a16:creationId xmlns:a16="http://schemas.microsoft.com/office/drawing/2014/main" id="{81C3C3BD-ECE3-015F-4B45-8AD23F15FB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133" y="860177"/>
            <a:ext cx="3531621" cy="5297431"/>
          </a:xfrm>
          <a:prstGeom prst="rect">
            <a:avLst/>
          </a:prstGeom>
          <a:ln>
            <a:solidFill>
              <a:schemeClr val="tx2"/>
            </a:solidFill>
          </a:ln>
        </p:spPr>
      </p:pic>
      <p:sp>
        <p:nvSpPr>
          <p:cNvPr id="13" name="TextBox 12">
            <a:extLst>
              <a:ext uri="{FF2B5EF4-FFF2-40B4-BE49-F238E27FC236}">
                <a16:creationId xmlns:a16="http://schemas.microsoft.com/office/drawing/2014/main" id="{2A5DA25A-84A3-F23E-CE4F-BCB60267EF01}"/>
              </a:ext>
            </a:extLst>
          </p:cNvPr>
          <p:cNvSpPr txBox="1"/>
          <p:nvPr/>
        </p:nvSpPr>
        <p:spPr>
          <a:xfrm>
            <a:off x="7384649" y="5890101"/>
            <a:ext cx="1446835" cy="215444"/>
          </a:xfrm>
          <a:prstGeom prst="rect">
            <a:avLst/>
          </a:prstGeom>
          <a:solidFill>
            <a:schemeClr val="bg1"/>
          </a:solidFill>
        </p:spPr>
        <p:txBody>
          <a:bodyPr wrap="square" rtlCol="0">
            <a:spAutoFit/>
          </a:bodyPr>
          <a:lstStyle/>
          <a:p>
            <a:pPr lvl="0">
              <a:defRPr/>
            </a:pPr>
            <a:r>
              <a:rPr lang="en-US" sz="800" kern="0" dirty="0">
                <a:solidFill>
                  <a:schemeClr val="tx2"/>
                </a:solidFill>
              </a:rPr>
              <a:t>Steven Katovich, Bugwood.org</a:t>
            </a:r>
          </a:p>
        </p:txBody>
      </p:sp>
    </p:spTree>
    <p:extLst>
      <p:ext uri="{BB962C8B-B14F-4D97-AF65-F5344CB8AC3E}">
        <p14:creationId xmlns:p14="http://schemas.microsoft.com/office/powerpoint/2010/main" val="14775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Backup on June 23 2009\Slide sets scanned\Incredible trees\1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43571" y="999281"/>
            <a:ext cx="3898957" cy="56652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573606" y="4776810"/>
            <a:ext cx="144452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Branch collar</a:t>
            </a:r>
          </a:p>
        </p:txBody>
      </p:sp>
      <p:sp>
        <p:nvSpPr>
          <p:cNvPr id="7" name="Right Brace 6"/>
          <p:cNvSpPr/>
          <p:nvPr/>
        </p:nvSpPr>
        <p:spPr>
          <a:xfrm rot="9323316">
            <a:off x="7915243" y="4559083"/>
            <a:ext cx="356115" cy="712052"/>
          </a:xfrm>
          <a:prstGeom prst="righ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7B76FAAC-099D-4FE2-A394-11D6CD3CC213}"/>
              </a:ext>
            </a:extLst>
          </p:cNvPr>
          <p:cNvSpPr txBox="1">
            <a:spLocks/>
          </p:cNvSpPr>
          <p:nvPr/>
        </p:nvSpPr>
        <p:spPr bwMode="black">
          <a:xfrm>
            <a:off x="823445" y="1066800"/>
            <a:ext cx="5448895" cy="544157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rPr>
              <a:t>Pruning cuts should be made just outside the branch collar</a:t>
            </a:r>
          </a:p>
          <a:p>
            <a:pPr marL="228600" marR="0" lvl="0" indent="-228600" algn="l" defTabSz="914400"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lang="en-US" sz="2800" dirty="0">
                <a:solidFill>
                  <a:srgbClr val="000000"/>
                </a:solidFill>
                <a:latin typeface="Calibri"/>
              </a:rPr>
              <a:t>Do not flush cut the branches</a:t>
            </a:r>
          </a:p>
          <a:p>
            <a:pPr marL="228600" marR="0" lvl="0" indent="-228600" algn="l" defTabSz="914400"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lang="en-US" sz="2800" dirty="0">
                <a:solidFill>
                  <a:srgbClr val="000000"/>
                </a:solidFill>
                <a:latin typeface="Calibri"/>
              </a:rPr>
              <a:t>Prune outside the branch collar</a:t>
            </a:r>
          </a:p>
          <a:p>
            <a:pPr>
              <a:buClrTx/>
              <a:defRPr/>
            </a:pPr>
            <a:r>
              <a:rPr lang="en-US" sz="2800" dirty="0">
                <a:solidFill>
                  <a:srgbClr val="000000"/>
                </a:solidFill>
              </a:rPr>
              <a:t>Pruning tool dependent on diameter of branches</a:t>
            </a:r>
            <a:endParaRPr lang="en-US" sz="2800" dirty="0">
              <a:solidFill>
                <a:srgbClr val="000000"/>
              </a:solidFill>
              <a:latin typeface="Calibri"/>
            </a:endParaRPr>
          </a:p>
          <a:p>
            <a:pPr marL="228600" marR="0" lvl="0" indent="-228600" algn="l" defTabSz="914400"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rPr>
              <a:t>Pruning can take place almost anytime of year, but best during the fall and winter when the tree is dormant</a:t>
            </a:r>
          </a:p>
        </p:txBody>
      </p:sp>
      <p:sp>
        <p:nvSpPr>
          <p:cNvPr id="11" name="Title 1">
            <a:extLst>
              <a:ext uri="{FF2B5EF4-FFF2-40B4-BE49-F238E27FC236}">
                <a16:creationId xmlns:a16="http://schemas.microsoft.com/office/drawing/2014/main" id="{C2221F0C-8A8D-FD66-62EA-1553693EE635}"/>
              </a:ext>
            </a:extLst>
          </p:cNvPr>
          <p:cNvSpPr txBox="1">
            <a:spLocks/>
          </p:cNvSpPr>
          <p:nvPr/>
        </p:nvSpPr>
        <p:spPr bwMode="black">
          <a:xfrm>
            <a:off x="838200" y="1524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How to prune</a:t>
            </a:r>
          </a:p>
        </p:txBody>
      </p:sp>
      <p:cxnSp>
        <p:nvCxnSpPr>
          <p:cNvPr id="12" name="Straight Arrow Connector 11">
            <a:extLst>
              <a:ext uri="{FF2B5EF4-FFF2-40B4-BE49-F238E27FC236}">
                <a16:creationId xmlns:a16="http://schemas.microsoft.com/office/drawing/2014/main" id="{8318DEA9-7A06-11E0-B367-E9A2A0451E94}"/>
              </a:ext>
            </a:extLst>
          </p:cNvPr>
          <p:cNvCxnSpPr/>
          <p:nvPr/>
        </p:nvCxnSpPr>
        <p:spPr>
          <a:xfrm flipH="1">
            <a:off x="8369154" y="2831552"/>
            <a:ext cx="583955" cy="91758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146EBBD-4DC8-5247-0133-BB419F487E42}"/>
              </a:ext>
            </a:extLst>
          </p:cNvPr>
          <p:cNvCxnSpPr>
            <a:cxnSpLocks/>
          </p:cNvCxnSpPr>
          <p:nvPr/>
        </p:nvCxnSpPr>
        <p:spPr>
          <a:xfrm flipH="1">
            <a:off x="8093300" y="3794860"/>
            <a:ext cx="275854" cy="507558"/>
          </a:xfrm>
          <a:prstGeom prst="line">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F4256C2-5FAC-1E0A-48AE-10B51C8ECF3D}"/>
              </a:ext>
            </a:extLst>
          </p:cNvPr>
          <p:cNvSpPr txBox="1"/>
          <p:nvPr/>
        </p:nvSpPr>
        <p:spPr>
          <a:xfrm>
            <a:off x="8093300" y="2262609"/>
            <a:ext cx="23182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Prune here</a:t>
            </a:r>
          </a:p>
        </p:txBody>
      </p:sp>
      <p:cxnSp>
        <p:nvCxnSpPr>
          <p:cNvPr id="15" name="Straight Connector 14">
            <a:extLst>
              <a:ext uri="{FF2B5EF4-FFF2-40B4-BE49-F238E27FC236}">
                <a16:creationId xmlns:a16="http://schemas.microsoft.com/office/drawing/2014/main" id="{833C041C-B506-A9D6-D8E6-D238677285C0}"/>
              </a:ext>
            </a:extLst>
          </p:cNvPr>
          <p:cNvCxnSpPr>
            <a:cxnSpLocks/>
          </p:cNvCxnSpPr>
          <p:nvPr/>
        </p:nvCxnSpPr>
        <p:spPr>
          <a:xfrm>
            <a:off x="8587268" y="3794860"/>
            <a:ext cx="34300" cy="1243067"/>
          </a:xfrm>
          <a:prstGeom prst="line">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5" name="&quot;Not Allowed&quot; Symbol 4">
            <a:extLst>
              <a:ext uri="{FF2B5EF4-FFF2-40B4-BE49-F238E27FC236}">
                <a16:creationId xmlns:a16="http://schemas.microsoft.com/office/drawing/2014/main" id="{2D4F68BB-3343-AF9A-F611-16D04F5844A0}"/>
              </a:ext>
            </a:extLst>
          </p:cNvPr>
          <p:cNvSpPr/>
          <p:nvPr/>
        </p:nvSpPr>
        <p:spPr>
          <a:xfrm>
            <a:off x="8269868" y="3990116"/>
            <a:ext cx="703400" cy="795674"/>
          </a:xfrm>
          <a:prstGeom prst="noSmoking">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339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3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4"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lant, forest&#10;&#10;Description automatically generated">
            <a:extLst>
              <a:ext uri="{FF2B5EF4-FFF2-40B4-BE49-F238E27FC236}">
                <a16:creationId xmlns:a16="http://schemas.microsoft.com/office/drawing/2014/main" id="{973CA832-EE41-B4C0-58C4-E5F3651048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0230" y="529556"/>
            <a:ext cx="3688875" cy="5533313"/>
          </a:xfrm>
          <a:prstGeom prst="rect">
            <a:avLst/>
          </a:prstGeom>
        </p:spPr>
      </p:pic>
      <p:pic>
        <p:nvPicPr>
          <p:cNvPr id="5" name="Picture 4" descr="A close up of a tree trunk&#10;&#10;Description automatically generated with medium confidence">
            <a:extLst>
              <a:ext uri="{FF2B5EF4-FFF2-40B4-BE49-F238E27FC236}">
                <a16:creationId xmlns:a16="http://schemas.microsoft.com/office/drawing/2014/main" id="{0794999F-4082-D9F7-1FCE-BB693DB82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907" y="529557"/>
            <a:ext cx="3688875" cy="5533313"/>
          </a:xfrm>
          <a:prstGeom prst="rect">
            <a:avLst/>
          </a:prstGeom>
        </p:spPr>
      </p:pic>
      <p:sp>
        <p:nvSpPr>
          <p:cNvPr id="6" name="TextBox 5">
            <a:extLst>
              <a:ext uri="{FF2B5EF4-FFF2-40B4-BE49-F238E27FC236}">
                <a16:creationId xmlns:a16="http://schemas.microsoft.com/office/drawing/2014/main" id="{56C9F578-B432-CD4E-7398-34E9EA85FAB4}"/>
              </a:ext>
            </a:extLst>
          </p:cNvPr>
          <p:cNvSpPr txBox="1"/>
          <p:nvPr/>
        </p:nvSpPr>
        <p:spPr>
          <a:xfrm>
            <a:off x="5136874" y="6211956"/>
            <a:ext cx="1918252" cy="461665"/>
          </a:xfrm>
          <a:prstGeom prst="rect">
            <a:avLst/>
          </a:prstGeom>
          <a:noFill/>
        </p:spPr>
        <p:txBody>
          <a:bodyPr wrap="square" rtlCol="0">
            <a:spAutoFit/>
          </a:bodyPr>
          <a:lstStyle/>
          <a:p>
            <a:r>
              <a:rPr lang="en-US" sz="2400" dirty="0"/>
              <a:t>Poor pruning</a:t>
            </a:r>
          </a:p>
        </p:txBody>
      </p:sp>
      <p:sp>
        <p:nvSpPr>
          <p:cNvPr id="7" name="TextBox 6">
            <a:extLst>
              <a:ext uri="{FF2B5EF4-FFF2-40B4-BE49-F238E27FC236}">
                <a16:creationId xmlns:a16="http://schemas.microsoft.com/office/drawing/2014/main" id="{0F188BB7-39A3-B92F-0356-5575A7106CDD}"/>
              </a:ext>
            </a:extLst>
          </p:cNvPr>
          <p:cNvSpPr txBox="1"/>
          <p:nvPr/>
        </p:nvSpPr>
        <p:spPr>
          <a:xfrm>
            <a:off x="1858493" y="5694353"/>
            <a:ext cx="2216550" cy="338554"/>
          </a:xfrm>
          <a:prstGeom prst="rect">
            <a:avLst/>
          </a:prstGeom>
          <a:solidFill>
            <a:schemeClr val="bg1"/>
          </a:solidFill>
        </p:spPr>
        <p:txBody>
          <a:bodyPr wrap="square" rtlCol="0">
            <a:spAutoFit/>
          </a:bodyPr>
          <a:lstStyle/>
          <a:p>
            <a:pPr lvl="0">
              <a:defRPr/>
            </a:pPr>
            <a:r>
              <a:rPr lang="en-US" sz="800" kern="0" dirty="0"/>
              <a:t>USDA Forest Service - Coeur d’Alene Field Office , Bugwood.org</a:t>
            </a:r>
          </a:p>
        </p:txBody>
      </p:sp>
      <p:sp>
        <p:nvSpPr>
          <p:cNvPr id="8" name="TextBox 7">
            <a:extLst>
              <a:ext uri="{FF2B5EF4-FFF2-40B4-BE49-F238E27FC236}">
                <a16:creationId xmlns:a16="http://schemas.microsoft.com/office/drawing/2014/main" id="{8DD0A3B1-215A-82A8-B42C-DC2883358555}"/>
              </a:ext>
            </a:extLst>
          </p:cNvPr>
          <p:cNvSpPr txBox="1"/>
          <p:nvPr/>
        </p:nvSpPr>
        <p:spPr>
          <a:xfrm>
            <a:off x="6493441" y="5694353"/>
            <a:ext cx="2243055" cy="338554"/>
          </a:xfrm>
          <a:prstGeom prst="rect">
            <a:avLst/>
          </a:prstGeom>
          <a:solidFill>
            <a:schemeClr val="bg1"/>
          </a:solidFill>
        </p:spPr>
        <p:txBody>
          <a:bodyPr wrap="square" rtlCol="0">
            <a:spAutoFit/>
          </a:bodyPr>
          <a:lstStyle/>
          <a:p>
            <a:pPr lvl="0">
              <a:defRPr/>
            </a:pPr>
            <a:r>
              <a:rPr lang="en-US" sz="800" kern="0" dirty="0"/>
              <a:t>USDA Forest Service - Coeur d’Alene Field Office , Bugwood.org</a:t>
            </a:r>
          </a:p>
        </p:txBody>
      </p:sp>
    </p:spTree>
    <p:extLst>
      <p:ext uri="{BB962C8B-B14F-4D97-AF65-F5344CB8AC3E}">
        <p14:creationId xmlns:p14="http://schemas.microsoft.com/office/powerpoint/2010/main" val="2396322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624677-0D9A-DED5-AC05-5C66D6623A40}"/>
              </a:ext>
            </a:extLst>
          </p:cNvPr>
          <p:cNvPicPr>
            <a:picLocks noChangeAspect="1"/>
          </p:cNvPicPr>
          <p:nvPr/>
        </p:nvPicPr>
        <p:blipFill>
          <a:blip r:embed="rId2"/>
          <a:stretch>
            <a:fillRect/>
          </a:stretch>
        </p:blipFill>
        <p:spPr>
          <a:xfrm>
            <a:off x="2373588" y="719757"/>
            <a:ext cx="7444823" cy="4963215"/>
          </a:xfrm>
          <a:prstGeom prst="rect">
            <a:avLst/>
          </a:prstGeom>
        </p:spPr>
      </p:pic>
      <p:sp>
        <p:nvSpPr>
          <p:cNvPr id="3" name="TextBox 2">
            <a:extLst>
              <a:ext uri="{FF2B5EF4-FFF2-40B4-BE49-F238E27FC236}">
                <a16:creationId xmlns:a16="http://schemas.microsoft.com/office/drawing/2014/main" id="{BD97302D-D4E2-64DD-6194-DA2EFC93F0FB}"/>
              </a:ext>
            </a:extLst>
          </p:cNvPr>
          <p:cNvSpPr txBox="1"/>
          <p:nvPr/>
        </p:nvSpPr>
        <p:spPr>
          <a:xfrm>
            <a:off x="4355823" y="5907410"/>
            <a:ext cx="3480352" cy="461665"/>
          </a:xfrm>
          <a:prstGeom prst="rect">
            <a:avLst/>
          </a:prstGeom>
          <a:noFill/>
        </p:spPr>
        <p:txBody>
          <a:bodyPr wrap="square" rtlCol="0">
            <a:spAutoFit/>
          </a:bodyPr>
          <a:lstStyle/>
          <a:p>
            <a:r>
              <a:rPr lang="en-US" sz="2400" dirty="0"/>
              <a:t>Prune to the branch collar</a:t>
            </a:r>
          </a:p>
        </p:txBody>
      </p:sp>
      <p:sp>
        <p:nvSpPr>
          <p:cNvPr id="4" name="TextBox 3">
            <a:extLst>
              <a:ext uri="{FF2B5EF4-FFF2-40B4-BE49-F238E27FC236}">
                <a16:creationId xmlns:a16="http://schemas.microsoft.com/office/drawing/2014/main" id="{B7438192-7973-6A02-C9F7-24EB75E46A8D}"/>
              </a:ext>
            </a:extLst>
          </p:cNvPr>
          <p:cNvSpPr txBox="1"/>
          <p:nvPr/>
        </p:nvSpPr>
        <p:spPr>
          <a:xfrm>
            <a:off x="2448215" y="5356422"/>
            <a:ext cx="1597011" cy="215444"/>
          </a:xfrm>
          <a:prstGeom prst="rect">
            <a:avLst/>
          </a:prstGeom>
          <a:solidFill>
            <a:schemeClr val="bg1"/>
          </a:solidFill>
        </p:spPr>
        <p:txBody>
          <a:bodyPr wrap="square" rtlCol="0">
            <a:spAutoFit/>
          </a:bodyPr>
          <a:lstStyle/>
          <a:p>
            <a:pPr lvl="0">
              <a:defRPr/>
            </a:pPr>
            <a:r>
              <a:rPr lang="en-US" sz="800" kern="0" dirty="0"/>
              <a:t>Chris </a:t>
            </a:r>
            <a:r>
              <a:rPr lang="en-US" sz="800" kern="0" dirty="0" err="1"/>
              <a:t>Schnepf</a:t>
            </a:r>
            <a:r>
              <a:rPr lang="en-US" sz="800" kern="0" dirty="0"/>
              <a:t>, University of Idaho </a:t>
            </a:r>
          </a:p>
        </p:txBody>
      </p:sp>
    </p:spTree>
    <p:extLst>
      <p:ext uri="{BB962C8B-B14F-4D97-AF65-F5344CB8AC3E}">
        <p14:creationId xmlns:p14="http://schemas.microsoft.com/office/powerpoint/2010/main" val="4292629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B76FAAC-099D-4FE2-A394-11D6CD3CC213}"/>
              </a:ext>
            </a:extLst>
          </p:cNvPr>
          <p:cNvSpPr txBox="1">
            <a:spLocks/>
          </p:cNvSpPr>
          <p:nvPr/>
        </p:nvSpPr>
        <p:spPr bwMode="black">
          <a:xfrm>
            <a:off x="838200" y="1379675"/>
            <a:ext cx="5393362" cy="426721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rPr>
              <a:t>Branches with cankers beyond 4 inches from the stem should be removed</a:t>
            </a:r>
          </a:p>
          <a:p>
            <a:pPr marL="228600" marR="0" lvl="0" indent="-228600" algn="l" defTabSz="914400"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lang="en-US" sz="2800" dirty="0">
                <a:solidFill>
                  <a:srgbClr val="000000"/>
                </a:solidFill>
                <a:latin typeface="Calibri"/>
              </a:rPr>
              <a:t>If the canker is within 4 inches of the main stem then pruning will not prevent the spread</a:t>
            </a:r>
          </a:p>
          <a:p>
            <a:pPr marL="228600" marR="0" lvl="0" indent="-228600" algn="l" defTabSz="914400"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rPr>
              <a:t>Pruning tools don’t need to be sanitized</a:t>
            </a:r>
          </a:p>
          <a:p>
            <a:pPr marL="228600" marR="0" lvl="0" indent="-228600" algn="l" defTabSz="914400"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lang="en-US" sz="2800" dirty="0">
                <a:solidFill>
                  <a:srgbClr val="000000"/>
                </a:solidFill>
                <a:latin typeface="Calibri"/>
              </a:rPr>
              <a:t>Pruned branches won’t spread the disease</a:t>
            </a:r>
            <a:endParaRPr kumimoji="0" lang="en-US" sz="2800" b="0" i="0" u="none" strike="noStrike" kern="1200" cap="none" spc="0" normalizeH="0" baseline="0" noProof="0" dirty="0">
              <a:ln>
                <a:noFill/>
              </a:ln>
              <a:solidFill>
                <a:srgbClr val="000000"/>
              </a:solidFill>
              <a:effectLst/>
              <a:uLnTx/>
              <a:uFillTx/>
              <a:latin typeface="Calibri"/>
            </a:endParaRPr>
          </a:p>
        </p:txBody>
      </p:sp>
      <p:sp>
        <p:nvSpPr>
          <p:cNvPr id="11" name="Title 1">
            <a:extLst>
              <a:ext uri="{FF2B5EF4-FFF2-40B4-BE49-F238E27FC236}">
                <a16:creationId xmlns:a16="http://schemas.microsoft.com/office/drawing/2014/main" id="{C2221F0C-8A8D-FD66-62EA-1553693EE635}"/>
              </a:ext>
            </a:extLst>
          </p:cNvPr>
          <p:cNvSpPr txBox="1">
            <a:spLocks/>
          </p:cNvSpPr>
          <p:nvPr/>
        </p:nvSpPr>
        <p:spPr bwMode="black">
          <a:xfrm>
            <a:off x="838200" y="1524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Pruning infected branches</a:t>
            </a:r>
          </a:p>
        </p:txBody>
      </p:sp>
      <p:pic>
        <p:nvPicPr>
          <p:cNvPr id="1026" name="Picture 2" descr="Pruned out branches of white pine with visible orange needles">
            <a:extLst>
              <a:ext uri="{FF2B5EF4-FFF2-40B4-BE49-F238E27FC236}">
                <a16:creationId xmlns:a16="http://schemas.microsoft.com/office/drawing/2014/main" id="{EB85C779-E968-3C4A-2B4C-E04DA6540B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4178" y="559684"/>
            <a:ext cx="4027989" cy="3020992"/>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0F512F1D-E49C-8C11-D11D-30065B7CE522}"/>
              </a:ext>
            </a:extLst>
          </p:cNvPr>
          <p:cNvCxnSpPr>
            <a:cxnSpLocks/>
          </p:cNvCxnSpPr>
          <p:nvPr/>
        </p:nvCxnSpPr>
        <p:spPr>
          <a:xfrm>
            <a:off x="7625038" y="2236316"/>
            <a:ext cx="123445" cy="346107"/>
          </a:xfrm>
          <a:prstGeom prst="line">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505B9D1-77C4-AD62-03E1-AF721AB624F5}"/>
              </a:ext>
            </a:extLst>
          </p:cNvPr>
          <p:cNvSpPr txBox="1"/>
          <p:nvPr/>
        </p:nvSpPr>
        <p:spPr>
          <a:xfrm>
            <a:off x="7326775" y="3297837"/>
            <a:ext cx="1608881" cy="215444"/>
          </a:xfrm>
          <a:prstGeom prst="rect">
            <a:avLst/>
          </a:prstGeom>
          <a:solidFill>
            <a:schemeClr val="bg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effectLst/>
                <a:uLnTx/>
                <a:uFillTx/>
              </a:rPr>
              <a:t>University of Minnesota Extension</a:t>
            </a:r>
          </a:p>
        </p:txBody>
      </p:sp>
      <p:pic>
        <p:nvPicPr>
          <p:cNvPr id="20" name="Picture 19" descr="A lizard on a branch&#10;&#10;Description automatically generated with low confidence">
            <a:extLst>
              <a:ext uri="{FF2B5EF4-FFF2-40B4-BE49-F238E27FC236}">
                <a16:creationId xmlns:a16="http://schemas.microsoft.com/office/drawing/2014/main" id="{1D494413-4139-41BD-DC6C-F63F077ADB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4178" y="3987960"/>
            <a:ext cx="4068514" cy="2717640"/>
          </a:xfrm>
          <a:prstGeom prst="rect">
            <a:avLst/>
          </a:prstGeom>
        </p:spPr>
      </p:pic>
      <p:sp>
        <p:nvSpPr>
          <p:cNvPr id="28" name="TextBox 27">
            <a:extLst>
              <a:ext uri="{FF2B5EF4-FFF2-40B4-BE49-F238E27FC236}">
                <a16:creationId xmlns:a16="http://schemas.microsoft.com/office/drawing/2014/main" id="{7514D5AF-F65E-0190-1CDC-C6EE1D48F896}"/>
              </a:ext>
            </a:extLst>
          </p:cNvPr>
          <p:cNvSpPr txBox="1"/>
          <p:nvPr/>
        </p:nvSpPr>
        <p:spPr>
          <a:xfrm>
            <a:off x="7326775" y="6434441"/>
            <a:ext cx="2453833" cy="215444"/>
          </a:xfrm>
          <a:prstGeom prst="rect">
            <a:avLst/>
          </a:prstGeom>
          <a:solidFill>
            <a:schemeClr val="bg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effectLst/>
                <a:uLnTx/>
                <a:uFillTx/>
              </a:rPr>
              <a:t>John W. Schwandt, USDA Forest Service, Bugwood.org</a:t>
            </a:r>
          </a:p>
        </p:txBody>
      </p:sp>
      <p:sp>
        <p:nvSpPr>
          <p:cNvPr id="29" name="&quot;Not Allowed&quot; Symbol 28">
            <a:extLst>
              <a:ext uri="{FF2B5EF4-FFF2-40B4-BE49-F238E27FC236}">
                <a16:creationId xmlns:a16="http://schemas.microsoft.com/office/drawing/2014/main" id="{C56C44B2-E7A8-9E77-005B-B0889AEC4A59}"/>
              </a:ext>
            </a:extLst>
          </p:cNvPr>
          <p:cNvSpPr/>
          <p:nvPr/>
        </p:nvSpPr>
        <p:spPr>
          <a:xfrm>
            <a:off x="8312520" y="4760161"/>
            <a:ext cx="1246272" cy="1315531"/>
          </a:xfrm>
          <a:prstGeom prst="noSmoking">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3303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B76FAAC-099D-4FE2-A394-11D6CD3CC213}"/>
              </a:ext>
            </a:extLst>
          </p:cNvPr>
          <p:cNvSpPr txBox="1">
            <a:spLocks/>
          </p:cNvSpPr>
          <p:nvPr/>
        </p:nvSpPr>
        <p:spPr bwMode="black">
          <a:xfrm>
            <a:off x="1126367" y="1959353"/>
            <a:ext cx="5320732" cy="399003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Calibri"/>
                <a:ea typeface="+mn-ea"/>
                <a:cs typeface="+mn-cs"/>
              </a:rPr>
              <a:t>Infections can occur anywhere</a:t>
            </a:r>
          </a:p>
          <a:p>
            <a:pPr marL="228600" marR="0" lvl="0" indent="-228600" algn="l" defTabSz="914400"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lang="en-US" sz="3200" dirty="0">
                <a:solidFill>
                  <a:srgbClr val="000000"/>
                </a:solidFill>
                <a:latin typeface="Calibri"/>
              </a:rPr>
              <a:t>An infection can take years to recognize</a:t>
            </a:r>
          </a:p>
          <a:p>
            <a:pPr marL="228600" marR="0" lvl="0" indent="-228600" algn="l" defTabSz="914400"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Calibri"/>
                <a:ea typeface="+mn-ea"/>
                <a:cs typeface="+mn-cs"/>
              </a:rPr>
              <a:t>Don’t over prune!</a:t>
            </a:r>
          </a:p>
        </p:txBody>
      </p:sp>
      <p:sp>
        <p:nvSpPr>
          <p:cNvPr id="11" name="Title 1">
            <a:extLst>
              <a:ext uri="{FF2B5EF4-FFF2-40B4-BE49-F238E27FC236}">
                <a16:creationId xmlns:a16="http://schemas.microsoft.com/office/drawing/2014/main" id="{C2221F0C-8A8D-FD66-62EA-1553693EE635}"/>
              </a:ext>
            </a:extLst>
          </p:cNvPr>
          <p:cNvSpPr txBox="1">
            <a:spLocks/>
          </p:cNvSpPr>
          <p:nvPr/>
        </p:nvSpPr>
        <p:spPr bwMode="black">
          <a:xfrm>
            <a:off x="838200" y="152400"/>
            <a:ext cx="10515600" cy="914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Pruning will not save every tree</a:t>
            </a:r>
          </a:p>
        </p:txBody>
      </p:sp>
      <p:pic>
        <p:nvPicPr>
          <p:cNvPr id="8" name="Picture 4" descr="https://bugwoodcloud.org/images/768x512/1171042.jpg">
            <a:extLst>
              <a:ext uri="{FF2B5EF4-FFF2-40B4-BE49-F238E27FC236}">
                <a16:creationId xmlns:a16="http://schemas.microsoft.com/office/drawing/2014/main" id="{DD2B734F-B4E6-484C-836C-F2642E63FE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4043" y="1171420"/>
            <a:ext cx="3461788" cy="51926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E6EAFEF-1951-A484-F85B-58B2D0B593C7}"/>
              </a:ext>
            </a:extLst>
          </p:cNvPr>
          <p:cNvSpPr txBox="1"/>
          <p:nvPr/>
        </p:nvSpPr>
        <p:spPr>
          <a:xfrm>
            <a:off x="7045042" y="6079211"/>
            <a:ext cx="2210765" cy="215444"/>
          </a:xfrm>
          <a:prstGeom prst="rect">
            <a:avLst/>
          </a:prstGeom>
          <a:solidFill>
            <a:schemeClr val="bg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effectLst/>
                <a:uLnTx/>
                <a:uFillTx/>
              </a:rPr>
              <a:t>Chris </a:t>
            </a:r>
            <a:r>
              <a:rPr kumimoji="0" lang="en-US" sz="800" b="0" i="0" u="none" strike="noStrike" kern="0" cap="none" spc="0" normalizeH="0" baseline="0" noProof="0" dirty="0" err="1">
                <a:ln>
                  <a:noFill/>
                </a:ln>
                <a:effectLst/>
                <a:uLnTx/>
                <a:uFillTx/>
              </a:rPr>
              <a:t>Schnepf</a:t>
            </a:r>
            <a:r>
              <a:rPr kumimoji="0" lang="en-US" sz="800" b="0" i="0" u="none" strike="noStrike" kern="0" cap="none" spc="0" normalizeH="0" baseline="0" noProof="0" dirty="0">
                <a:ln>
                  <a:noFill/>
                </a:ln>
                <a:effectLst/>
                <a:uLnTx/>
                <a:uFillTx/>
              </a:rPr>
              <a:t>, University of Idaho, Bugwood.org</a:t>
            </a:r>
          </a:p>
        </p:txBody>
      </p:sp>
      <p:pic>
        <p:nvPicPr>
          <p:cNvPr id="12" name="Picture 11">
            <a:extLst>
              <a:ext uri="{FF2B5EF4-FFF2-40B4-BE49-F238E27FC236}">
                <a16:creationId xmlns:a16="http://schemas.microsoft.com/office/drawing/2014/main" id="{84FF430D-C502-9AFF-44E2-DCE980126B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4623" y="1066800"/>
            <a:ext cx="3590079" cy="5385119"/>
          </a:xfrm>
          <a:prstGeom prst="rect">
            <a:avLst/>
          </a:prstGeom>
        </p:spPr>
      </p:pic>
      <p:sp>
        <p:nvSpPr>
          <p:cNvPr id="13" name="TextBox 12">
            <a:extLst>
              <a:ext uri="{FF2B5EF4-FFF2-40B4-BE49-F238E27FC236}">
                <a16:creationId xmlns:a16="http://schemas.microsoft.com/office/drawing/2014/main" id="{109AC732-5BE7-CD51-B74F-D2905B763EB1}"/>
              </a:ext>
            </a:extLst>
          </p:cNvPr>
          <p:cNvSpPr txBox="1"/>
          <p:nvPr/>
        </p:nvSpPr>
        <p:spPr>
          <a:xfrm>
            <a:off x="6797639" y="6171823"/>
            <a:ext cx="2355020" cy="215444"/>
          </a:xfrm>
          <a:prstGeom prst="rect">
            <a:avLst/>
          </a:prstGeom>
          <a:solidFill>
            <a:schemeClr val="bg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effectLst/>
                <a:uLnTx/>
                <a:uFillTx/>
              </a:rPr>
              <a:t>Joseph O’Brien, USDA Forest Service, Bugwood.org</a:t>
            </a:r>
          </a:p>
        </p:txBody>
      </p:sp>
    </p:spTree>
    <p:extLst>
      <p:ext uri="{BB962C8B-B14F-4D97-AF65-F5344CB8AC3E}">
        <p14:creationId xmlns:p14="http://schemas.microsoft.com/office/powerpoint/2010/main" val="368431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453518" y="2408854"/>
            <a:ext cx="3585275" cy="1779809"/>
          </a:xfrm>
        </p:spPr>
        <p:txBody>
          <a:bodyPr>
            <a:normAutofit fontScale="92500" lnSpcReduction="10000"/>
          </a:bodyPr>
          <a:lstStyle/>
          <a:p>
            <a:pPr>
              <a:buClrTx/>
            </a:pPr>
            <a:r>
              <a:rPr lang="en-US" sz="3200" dirty="0"/>
              <a:t>Prune up white pine canopies to minimize blister rust risk</a:t>
            </a:r>
          </a:p>
        </p:txBody>
      </p:sp>
      <p:pic>
        <p:nvPicPr>
          <p:cNvPr id="5" name="Picture 2" descr="D:\Users\brschwin\Pictures\white pine\white pine blister rust\20160311_13505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693" r="7884" b="17949"/>
          <a:stretch/>
        </p:blipFill>
        <p:spPr bwMode="auto">
          <a:xfrm>
            <a:off x="4570847" y="625689"/>
            <a:ext cx="6780508" cy="5606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323177"/>
      </p:ext>
    </p:extLst>
  </p:cSld>
  <p:clrMapOvr>
    <a:masterClrMapping/>
  </p:clrMapOvr>
</p:sld>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pptx" id="{B1F6150B-DCC8-45B8-AB89-A9FC4064DD9A}" vid="{BB2FBE70-B488-4171-A303-943368FC56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2818</TotalTime>
  <Words>483</Words>
  <Application>Microsoft Office PowerPoint</Application>
  <PresentationFormat>Widescreen</PresentationFormat>
  <Paragraphs>80</Paragraphs>
  <Slides>15</Slides>
  <Notes>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Arial</vt:lpstr>
      <vt:lpstr>Calibri</vt:lpstr>
      <vt:lpstr>Calibri Light</vt:lpstr>
      <vt:lpstr>NeueHaasGroteskText Std</vt:lpstr>
      <vt:lpstr>MN.IT</vt:lpstr>
      <vt:lpstr>Office Theme</vt:lpstr>
      <vt:lpstr>White Pine Blister Rust Management 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MNDNR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Pine Blister Rust Management Recommendations</dc:title>
  <dc:creator>Otto, Eric (DNR)</dc:creator>
  <cp:lastModifiedBy>Otto, Eric (DNR)</cp:lastModifiedBy>
  <cp:revision>17</cp:revision>
  <dcterms:created xsi:type="dcterms:W3CDTF">2022-12-14T14:16:17Z</dcterms:created>
  <dcterms:modified xsi:type="dcterms:W3CDTF">2022-12-16T19:16:11Z</dcterms:modified>
</cp:coreProperties>
</file>